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73" r:id="rId4"/>
    <p:sldId id="271" r:id="rId5"/>
    <p:sldId id="274" r:id="rId6"/>
    <p:sldId id="266" r:id="rId7"/>
    <p:sldId id="279" r:id="rId8"/>
    <p:sldId id="278" r:id="rId9"/>
    <p:sldId id="267" r:id="rId10"/>
    <p:sldId id="280" r:id="rId11"/>
    <p:sldId id="277" r:id="rId12"/>
    <p:sldId id="268" r:id="rId13"/>
    <p:sldId id="281" r:id="rId14"/>
    <p:sldId id="276" r:id="rId15"/>
    <p:sldId id="269" r:id="rId16"/>
    <p:sldId id="282" r:id="rId17"/>
    <p:sldId id="275" r:id="rId18"/>
    <p:sldId id="270" r:id="rId19"/>
    <p:sldId id="28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30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3AA8CD-FDB5-4362-8115-13B06BF642A9}" v="2727" dt="2025-10-03T13:23:49.1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2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288"/>
      </p:cViewPr>
      <p:guideLst>
        <p:guide orient="horz" pos="2160"/>
        <p:guide pos="3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DBB4C-F9C1-2537-9D36-C56692C558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040727-630A-0AEC-E23C-271DCC8549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A82B1-EBCE-1E46-9828-D13018DEC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29A5-2AB4-460E-977A-FD91B4D9FBA7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03E9A-F3F7-3005-7214-93296C99F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5C034E-B0A6-6681-CABB-F835BFB2A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092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13346-F4AA-C406-D3E1-B7B7FF6E9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F07EE4-FFE5-6EF9-E1BF-A0276E4A7A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8996BD-9AF0-1655-1D4B-E032FA820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29A5-2AB4-460E-977A-FD91B4D9FBA7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04E485-670B-7BD7-DFE8-F59ACE1D3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CDEA9-FF2A-DFF1-2748-7FB186E60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569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748324-2CEE-8F3E-6815-3B6B1186A8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E3D011-7D83-1B66-F63D-69374DD3CD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32C5A-53AF-84B2-9220-17C99E9A8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29A5-2AB4-460E-977A-FD91B4D9FBA7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47DA5-6BF9-32E6-E1EC-D6B064C06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745C9-AC4B-7609-FCBE-F3731EAEF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2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75B7A-0B95-BA70-3659-37EF2ED83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A46F53-6492-E18B-A155-47373A5D48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623E7A-71D4-2C1C-8071-654B0D144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29A5-2AB4-460E-977A-FD91B4D9FBA7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A2E2CC-4D14-01EB-3857-475CFE83D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BD49C1-C59B-F209-4C88-C72BB2A09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386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7C6AE-D3A5-EAC9-D7EF-E3F4077C0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110B0E-48C6-303A-78EC-2CADF2904B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17532-574F-0257-9555-B6B5F764C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29A5-2AB4-460E-977A-FD91B4D9FBA7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90FE6-06CA-AFA6-6629-288A34CED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D3C865-3BB5-CECF-9C3B-1D022E21F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782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FD2B7-F862-C90D-4A44-E6E622B58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A8E92F-DD91-023A-7A8C-EA33EC191B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049A8A-0C66-FC1F-AEF7-ECC4791D5D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208D73-E6CA-722C-75FC-0953E2313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29A5-2AB4-460E-977A-FD91B4D9FBA7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250405-6878-D930-0BC1-196AD5957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40FB1-132F-65B8-3978-7AE376D87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961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79028-3768-DCFA-0DBB-85EFA9C83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ACFF63-C6D2-51FE-3228-ABEF39C6E7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2D9F87-1384-A1D9-78B0-A294CDC6A5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C54225-F72E-61A2-D2DB-204DE9C42A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112AE7-EB0C-469B-4B2D-516A6C8CE5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C513EB-8D95-3AD9-FB1C-5CA340055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29A5-2AB4-460E-977A-FD91B4D9FBA7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19A2C4-B00A-B89B-9EEC-E9EF55C7D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FA17BC-17B3-9F46-471B-249131027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80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554B8-8CCE-4B37-95B5-CE7B86FBF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A3B6DD-656D-6D2A-0633-11A9A771F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29A5-2AB4-460E-977A-FD91B4D9FBA7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690AB4-A8C8-9ABA-E313-3FB81B78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5DD4C2-08B2-D183-6AD2-1A6B2BF0E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542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1915B6-E9F0-AB69-CD5D-052BC2236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29A5-2AB4-460E-977A-FD91B4D9FBA7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F534F0-870C-87F3-6109-CF564FD18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498BC5-862C-AA67-E823-066590A75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510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0DD2B-E258-5556-4FAE-242777944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442B6-AC00-C446-4117-17075E42C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54F6F-3DF6-6DEA-A7A9-91C46E446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3FCC1E-026B-344E-A544-BFC359702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29A5-2AB4-460E-977A-FD91B4D9FBA7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9063AA-EE74-72CD-241D-3F397251A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9D10D6-A858-7A19-88D1-8994D7BEF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222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CB1A8-905F-0206-ED24-62E279030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F4FE5E-1A8E-EFE2-5B0D-B61431D096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BBCF54-A0D6-E37F-B497-11B7C075FD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B145FD-E8AD-7AB0-8D90-4DEF98353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29A5-2AB4-460E-977A-FD91B4D9FBA7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FB1D12-4E43-1B49-8C1C-C8FE85C9C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16D3B1-6C9D-500E-7A57-EFFF983A4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93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3142A0-E0D7-8536-863E-45E6A0D48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7E6DB2-44F9-2638-5255-48048E968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4A071-F76C-1415-4175-FA68A54C1C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5E29A5-2AB4-460E-977A-FD91B4D9FBA7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6E84A-21FA-F4E7-5B34-5E7998B1D3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915E2-55A9-2217-B944-7880D5D278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227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colorful brain with a purple background&#10;&#10;AI-generated content may be incorrect.">
            <a:extLst>
              <a:ext uri="{FF2B5EF4-FFF2-40B4-BE49-F238E27FC236}">
                <a16:creationId xmlns:a16="http://schemas.microsoft.com/office/drawing/2014/main" id="{BD02DB32-EF78-DA20-DF1F-B4F5CF953D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69" b="3177"/>
          <a:stretch>
            <a:fillRect/>
          </a:stretch>
        </p:blipFill>
        <p:spPr>
          <a:xfrm>
            <a:off x="-1504" y="0"/>
            <a:ext cx="12191980" cy="6856718"/>
          </a:xfrm>
          <a:prstGeom prst="rect">
            <a:avLst/>
          </a:prstGeom>
        </p:spPr>
      </p:pic>
      <p:pic>
        <p:nvPicPr>
          <p:cNvPr id="7" name="Picture 6" descr="A logo of a company&#10;&#10;AI-generated content may be incorrect.">
            <a:extLst>
              <a:ext uri="{FF2B5EF4-FFF2-40B4-BE49-F238E27FC236}">
                <a16:creationId xmlns:a16="http://schemas.microsoft.com/office/drawing/2014/main" id="{0F320ADB-5C95-4A5B-D4A4-1989F8C091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9905" y="6236252"/>
            <a:ext cx="1850571" cy="62174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11191B6-ED28-A08E-3C1C-F289EDAB1DF4}"/>
              </a:ext>
            </a:extLst>
          </p:cNvPr>
          <p:cNvSpPr txBox="1"/>
          <p:nvPr/>
        </p:nvSpPr>
        <p:spPr>
          <a:xfrm>
            <a:off x="674914" y="1042912"/>
            <a:ext cx="533400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800" b="1" dirty="0">
                <a:solidFill>
                  <a:schemeClr val="bg1"/>
                </a:solidFill>
                <a:effectLst/>
              </a:rPr>
              <a:t>My turn, your turn problems</a:t>
            </a:r>
            <a:endParaRPr lang="en-GB" sz="880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99707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0CD1E6-32B5-D3CD-F4FD-C0B98935DC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31DEDE6-C7BA-353C-AC96-C598D165213A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EB0121CB-9561-34AD-F974-7D919DD4B8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720DDA0-9188-137F-4336-4D86ACFB12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BB60ACB-A409-670B-1B1A-F5AF16205C1E}"/>
              </a:ext>
            </a:extLst>
          </p:cNvPr>
          <p:cNvSpPr txBox="1"/>
          <p:nvPr/>
        </p:nvSpPr>
        <p:spPr>
          <a:xfrm>
            <a:off x="1322616" y="754411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My turn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D04635-12E1-EA4E-CE3D-ADD4E1888707}"/>
              </a:ext>
            </a:extLst>
          </p:cNvPr>
          <p:cNvSpPr txBox="1"/>
          <p:nvPr/>
        </p:nvSpPr>
        <p:spPr>
          <a:xfrm>
            <a:off x="6765473" y="754411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Your turn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FA76B2E-25FA-1A75-3BA7-A5062987422A}"/>
              </a:ext>
            </a:extLst>
          </p:cNvPr>
          <p:cNvCxnSpPr/>
          <p:nvPr/>
        </p:nvCxnSpPr>
        <p:spPr>
          <a:xfrm>
            <a:off x="5900058" y="1371601"/>
            <a:ext cx="0" cy="447402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B3E22C3-F604-9694-2BF3-54E12D0B550C}"/>
              </a:ext>
            </a:extLst>
          </p:cNvPr>
          <p:cNvSpPr txBox="1"/>
          <p:nvPr/>
        </p:nvSpPr>
        <p:spPr>
          <a:xfrm>
            <a:off x="556259" y="1393368"/>
            <a:ext cx="5250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entury Gothic" panose="020B0502020202020204" pitchFamily="34" charset="0"/>
              </a:rPr>
              <a:t>A car park charges £2 for the first hour and 40p for every 30 minutes after that.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Mr Li parks his car for five and half hours.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How much does he spend on parking?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A255C37-64F2-7CB2-62C6-847D8162AEAC}"/>
                  </a:ext>
                </a:extLst>
              </p:cNvPr>
              <p:cNvSpPr txBox="1"/>
              <p:nvPr/>
            </p:nvSpPr>
            <p:spPr>
              <a:xfrm>
                <a:off x="556260" y="2562115"/>
                <a:ext cx="4789708" cy="280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1: Work out how many extra 30-minute periods Mr Li needs to pay for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5 and a half hours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1 hour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4 and half hours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4 and a half hours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30 minutes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9</a:t>
                </a:r>
              </a:p>
              <a:p>
                <a:endParaRPr lang="en-GB" sz="1600" i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2: Multiply that by the cost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9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40p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360p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£3 and 60p</a:t>
                </a:r>
              </a:p>
              <a:p>
                <a:endParaRPr lang="en-GB" sz="1600" i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3: Add together the total for the first hour and the total for the rest of the time.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£3 and 60p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£2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£5 and 60p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A255C37-64F2-7CB2-62C6-847D8162AE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" y="2562115"/>
                <a:ext cx="4789708" cy="2800767"/>
              </a:xfrm>
              <a:prstGeom prst="rect">
                <a:avLst/>
              </a:prstGeom>
              <a:blipFill>
                <a:blip r:embed="rId4"/>
                <a:stretch>
                  <a:fillRect l="-636" t="-652" b="-1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EFD9B6CE-4C86-F8B1-664A-6320D262BDB5}"/>
              </a:ext>
            </a:extLst>
          </p:cNvPr>
          <p:cNvSpPr txBox="1"/>
          <p:nvPr/>
        </p:nvSpPr>
        <p:spPr>
          <a:xfrm>
            <a:off x="6291947" y="1393368"/>
            <a:ext cx="52501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entury Gothic" panose="020B0502020202020204" pitchFamily="34" charset="0"/>
              </a:rPr>
              <a:t>A car park charges £3 for the first hour and 60p for every 30 minutes after that.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Mr Li parks his car for four and half hours.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How much does he spend on parking?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37C08B-8905-92F3-30AF-F2A248A67482}"/>
              </a:ext>
            </a:extLst>
          </p:cNvPr>
          <p:cNvSpPr txBox="1"/>
          <p:nvPr/>
        </p:nvSpPr>
        <p:spPr>
          <a:xfrm>
            <a:off x="3489977" y="5737941"/>
            <a:ext cx="28019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Mr Li pays £5 and 60p</a:t>
            </a:r>
          </a:p>
        </p:txBody>
      </p:sp>
    </p:spTree>
    <p:extLst>
      <p:ext uri="{BB962C8B-B14F-4D97-AF65-F5344CB8AC3E}">
        <p14:creationId xmlns:p14="http://schemas.microsoft.com/office/powerpoint/2010/main" val="4087424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355A9A-010F-37D8-17B3-3586EC66ED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4DF246E-8024-50E3-78EA-CFE4A431E4C2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792123D9-EB03-DA7D-DFD7-F2716315F7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E3F0B11-E218-0536-8892-0B96B18FFC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60EF24A-512E-F666-862C-7E9405B6918E}"/>
              </a:ext>
            </a:extLst>
          </p:cNvPr>
          <p:cNvSpPr txBox="1"/>
          <p:nvPr/>
        </p:nvSpPr>
        <p:spPr>
          <a:xfrm>
            <a:off x="729341" y="1859340"/>
            <a:ext cx="996042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600" b="1" dirty="0">
                <a:solidFill>
                  <a:srgbClr val="A730E1"/>
                </a:solidFill>
                <a:effectLst/>
              </a:rPr>
              <a:t>Level 4 problems</a:t>
            </a:r>
            <a:endParaRPr lang="en-GB" sz="9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93562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C05DBB-848E-1F33-4F8C-9F45C3D739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2EC2223-A262-F8DB-62F0-CCF46994D6FE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EBB08B52-9851-192E-0979-D005A00AE9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71EC074-4133-073C-B4E1-2947BA5F6D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5E76397-7381-2BF7-76CC-4AAD25F82964}"/>
              </a:ext>
            </a:extLst>
          </p:cNvPr>
          <p:cNvSpPr txBox="1"/>
          <p:nvPr/>
        </p:nvSpPr>
        <p:spPr>
          <a:xfrm>
            <a:off x="1322616" y="754411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My turn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CD2289-8657-E0D6-7612-FC1DEEABACCF}"/>
              </a:ext>
            </a:extLst>
          </p:cNvPr>
          <p:cNvSpPr txBox="1"/>
          <p:nvPr/>
        </p:nvSpPr>
        <p:spPr>
          <a:xfrm>
            <a:off x="6765473" y="754411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Your turn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5AC1F53-DFB9-B0E4-56A0-9D06B0088DBB}"/>
              </a:ext>
            </a:extLst>
          </p:cNvPr>
          <p:cNvCxnSpPr/>
          <p:nvPr/>
        </p:nvCxnSpPr>
        <p:spPr>
          <a:xfrm>
            <a:off x="5900058" y="849085"/>
            <a:ext cx="0" cy="447402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9667794-40DE-3A1F-AA8A-C5955F7ADD2A}"/>
              </a:ext>
            </a:extLst>
          </p:cNvPr>
          <p:cNvSpPr txBox="1"/>
          <p:nvPr/>
        </p:nvSpPr>
        <p:spPr>
          <a:xfrm>
            <a:off x="556260" y="1393369"/>
            <a:ext cx="47897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entury Gothic" panose="020B0502020202020204" pitchFamily="34" charset="0"/>
              </a:rPr>
              <a:t>An apple costs £1.12.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A drink costs £2.50.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Aisha buys 2 apples and 3 drinks.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How much change does Aisha get from £10?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AC140C3-1C7F-84F3-5260-3D9592294DF2}"/>
                  </a:ext>
                </a:extLst>
              </p:cNvPr>
              <p:cNvSpPr txBox="1"/>
              <p:nvPr/>
            </p:nvSpPr>
            <p:spPr>
              <a:xfrm>
                <a:off x="556260" y="2744995"/>
                <a:ext cx="4789708" cy="2062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1: Work out the cost of 2 apples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1.12 </a:t>
                </a:r>
                <a14:m>
                  <m:oMath xmlns:m="http://schemas.openxmlformats.org/officeDocument/2006/math">
                    <m:r>
                      <a:rPr lang="en-GB" sz="16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1.12 </a:t>
                </a:r>
                <a14:m>
                  <m:oMath xmlns:m="http://schemas.openxmlformats.org/officeDocument/2006/math">
                    <m:r>
                      <a:rPr lang="en-GB" sz="16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2.24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2: Work out the cost of 3 drinks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2.50 </a:t>
                </a:r>
                <a14:m>
                  <m:oMath xmlns:m="http://schemas.openxmlformats.org/officeDocument/2006/math">
                    <m:r>
                      <a:rPr lang="en-GB" sz="16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2.50 </a:t>
                </a:r>
                <a14:m>
                  <m:oMath xmlns:m="http://schemas.openxmlformats.org/officeDocument/2006/math">
                    <m:r>
                      <a:rPr lang="en-GB" sz="16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2.50 </a:t>
                </a:r>
                <a14:m>
                  <m:oMath xmlns:m="http://schemas.openxmlformats.org/officeDocument/2006/math">
                    <m:r>
                      <a:rPr lang="en-GB" sz="16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7.50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3: Add the costs together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2.24 </a:t>
                </a:r>
                <a14:m>
                  <m:oMath xmlns:m="http://schemas.openxmlformats.org/officeDocument/2006/math">
                    <m:r>
                      <a:rPr lang="en-GB" sz="16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7.50 </a:t>
                </a:r>
                <a14:m>
                  <m:oMath xmlns:m="http://schemas.openxmlformats.org/officeDocument/2006/math">
                    <m:r>
                      <a:rPr lang="en-GB" sz="16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9.74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4: Take the cost away from £10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10.00 </a:t>
                </a:r>
                <a14:m>
                  <m:oMath xmlns:m="http://schemas.openxmlformats.org/officeDocument/2006/math">
                    <m:r>
                      <a:rPr lang="en-GB" sz="1600" b="0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9.74 </a:t>
                </a:r>
                <a14:m>
                  <m:oMath xmlns:m="http://schemas.openxmlformats.org/officeDocument/2006/math">
                    <m:r>
                      <a:rPr lang="en-GB" sz="1600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0.26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AC140C3-1C7F-84F3-5260-3D9592294D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" y="2744995"/>
                <a:ext cx="4789708" cy="2062103"/>
              </a:xfrm>
              <a:prstGeom prst="rect">
                <a:avLst/>
              </a:prstGeom>
              <a:blipFill>
                <a:blip r:embed="rId4"/>
                <a:stretch>
                  <a:fillRect l="-636" t="-885" b="-26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AA49C161-16D3-12F6-3609-952EA5412D8C}"/>
              </a:ext>
            </a:extLst>
          </p:cNvPr>
          <p:cNvSpPr txBox="1"/>
          <p:nvPr/>
        </p:nvSpPr>
        <p:spPr>
          <a:xfrm>
            <a:off x="6291948" y="1393368"/>
            <a:ext cx="47897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entury Gothic" panose="020B0502020202020204" pitchFamily="34" charset="0"/>
              </a:rPr>
              <a:t>An orange costs £1.20.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A snack costs £1.45.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Jack buys 4 oranges and 2 snacks.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How much change does Jack get from £10?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6E293C-CF14-7B0B-F8FD-65EA34827021}"/>
              </a:ext>
            </a:extLst>
          </p:cNvPr>
          <p:cNvSpPr txBox="1"/>
          <p:nvPr/>
        </p:nvSpPr>
        <p:spPr>
          <a:xfrm>
            <a:off x="3156854" y="5084997"/>
            <a:ext cx="2601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Aisha get 26p change</a:t>
            </a:r>
          </a:p>
        </p:txBody>
      </p:sp>
    </p:spTree>
    <p:extLst>
      <p:ext uri="{BB962C8B-B14F-4D97-AF65-F5344CB8AC3E}">
        <p14:creationId xmlns:p14="http://schemas.microsoft.com/office/powerpoint/2010/main" val="435436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C60E85-10D0-E8E9-060C-159C1C1022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4A241E4-8E9B-6AAD-C817-68501A1E875B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D818FB5B-7D39-0648-3E4F-E27EBDB1B7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AEA258C-506E-4BE0-32B9-437D3B2DD3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C7913AE-DD5C-5BE0-A373-A90625F4FD7D}"/>
              </a:ext>
            </a:extLst>
          </p:cNvPr>
          <p:cNvSpPr txBox="1"/>
          <p:nvPr/>
        </p:nvSpPr>
        <p:spPr>
          <a:xfrm>
            <a:off x="1322616" y="710869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My turn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69BA9C-2F92-33A0-3061-57D6CA8A5E9C}"/>
              </a:ext>
            </a:extLst>
          </p:cNvPr>
          <p:cNvSpPr txBox="1"/>
          <p:nvPr/>
        </p:nvSpPr>
        <p:spPr>
          <a:xfrm>
            <a:off x="6765473" y="710869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Your turn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9F278E6-14DE-0957-9222-78068E912F92}"/>
              </a:ext>
            </a:extLst>
          </p:cNvPr>
          <p:cNvCxnSpPr/>
          <p:nvPr/>
        </p:nvCxnSpPr>
        <p:spPr>
          <a:xfrm>
            <a:off x="5900058" y="1186545"/>
            <a:ext cx="0" cy="447402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88623C6-9B8A-23C3-6485-817FED57F01F}"/>
                  </a:ext>
                </a:extLst>
              </p:cNvPr>
              <p:cNvSpPr txBox="1"/>
              <p:nvPr/>
            </p:nvSpPr>
            <p:spPr>
              <a:xfrm>
                <a:off x="556260" y="1349827"/>
                <a:ext cx="4789708" cy="13861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latin typeface="Century Gothic" panose="020B0502020202020204" pitchFamily="34" charset="0"/>
                  </a:rPr>
                  <a:t>A piece of ribbon is 3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600" dirty="0">
                    <a:latin typeface="Century Gothic" panose="020B0502020202020204" pitchFamily="34" charset="0"/>
                  </a:rPr>
                  <a:t> m long.</a:t>
                </a:r>
              </a:p>
              <a:p>
                <a:r>
                  <a:rPr lang="en-GB" sz="1600" dirty="0">
                    <a:latin typeface="Century Gothic" panose="020B0502020202020204" pitchFamily="34" charset="0"/>
                  </a:rPr>
                  <a:t>Callum uses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600" dirty="0">
                    <a:latin typeface="Century Gothic" panose="020B0502020202020204" pitchFamily="34" charset="0"/>
                  </a:rPr>
                  <a:t> m to wrap his presents.</a:t>
                </a:r>
              </a:p>
              <a:p>
                <a:r>
                  <a:rPr lang="en-GB" sz="1600" dirty="0">
                    <a:latin typeface="Century Gothic" panose="020B0502020202020204" pitchFamily="34" charset="0"/>
                  </a:rPr>
                  <a:t>Sasha uses 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600" dirty="0">
                    <a:latin typeface="Century Gothic" panose="020B0502020202020204" pitchFamily="34" charset="0"/>
                  </a:rPr>
                  <a:t> m to wrap her presents.</a:t>
                </a:r>
              </a:p>
              <a:p>
                <a:r>
                  <a:rPr lang="en-GB" sz="1600" dirty="0">
                    <a:latin typeface="Century Gothic" panose="020B0502020202020204" pitchFamily="34" charset="0"/>
                  </a:rPr>
                  <a:t>What fraction of the ribbon is left?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88623C6-9B8A-23C3-6485-817FED57F0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" y="1349827"/>
                <a:ext cx="4789708" cy="1386149"/>
              </a:xfrm>
              <a:prstGeom prst="rect">
                <a:avLst/>
              </a:prstGeom>
              <a:blipFill>
                <a:blip r:embed="rId4"/>
                <a:stretch>
                  <a:fillRect l="-636" b="-43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BF797EA-96A4-2EA9-12D9-E3C4F544D44F}"/>
                  </a:ext>
                </a:extLst>
              </p:cNvPr>
              <p:cNvSpPr txBox="1"/>
              <p:nvPr/>
            </p:nvSpPr>
            <p:spPr>
              <a:xfrm>
                <a:off x="556259" y="3059593"/>
                <a:ext cx="5202271" cy="17766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1: Add together the lengths of ribbon used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GB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m </a:t>
                </a:r>
                <a14:m>
                  <m:oMath xmlns:m="http://schemas.openxmlformats.org/officeDocument/2006/math">
                    <m:r>
                      <a:rPr lang="en-GB" sz="16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m </a:t>
                </a:r>
                <a14:m>
                  <m:oMath xmlns:m="http://schemas.openxmlformats.org/officeDocument/2006/math">
                    <m:r>
                      <a:rPr lang="en-GB" sz="16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m</a:t>
                </a:r>
              </a:p>
              <a:p>
                <a:endParaRPr lang="en-GB" sz="1600" i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2: Subtract the length used from the total</a:t>
                </a:r>
              </a:p>
              <a:p>
                <a:r>
                  <a:rPr lang="en-GB" sz="16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3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6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m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b="0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GB" sz="16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m</a:t>
                </a:r>
              </a:p>
              <a:p>
                <a:endParaRPr lang="en-GB" sz="1600" i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BF797EA-96A4-2EA9-12D9-E3C4F544D4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59" y="3059593"/>
                <a:ext cx="5202271" cy="1776640"/>
              </a:xfrm>
              <a:prstGeom prst="rect">
                <a:avLst/>
              </a:prstGeom>
              <a:blipFill>
                <a:blip r:embed="rId5"/>
                <a:stretch>
                  <a:fillRect l="-585" t="-10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1FE7605-F961-296A-E54D-9E94A5F628D7}"/>
                  </a:ext>
                </a:extLst>
              </p:cNvPr>
              <p:cNvSpPr txBox="1"/>
              <p:nvPr/>
            </p:nvSpPr>
            <p:spPr>
              <a:xfrm>
                <a:off x="6291948" y="1349826"/>
                <a:ext cx="4789708" cy="13901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latin typeface="Century Gothic" panose="020B0502020202020204" pitchFamily="34" charset="0"/>
                  </a:rPr>
                  <a:t>A piece of ribbon is 4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sz="1600" dirty="0">
                    <a:latin typeface="Century Gothic" panose="020B0502020202020204" pitchFamily="34" charset="0"/>
                  </a:rPr>
                  <a:t> m long.</a:t>
                </a:r>
              </a:p>
              <a:p>
                <a:r>
                  <a:rPr lang="en-GB" sz="1600" dirty="0">
                    <a:latin typeface="Century Gothic" panose="020B0502020202020204" pitchFamily="34" charset="0"/>
                  </a:rPr>
                  <a:t>Callum uses 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sz="1600" dirty="0">
                    <a:latin typeface="Century Gothic" panose="020B0502020202020204" pitchFamily="34" charset="0"/>
                  </a:rPr>
                  <a:t> m to wrap his presents.</a:t>
                </a:r>
              </a:p>
              <a:p>
                <a:r>
                  <a:rPr lang="en-GB" sz="1600" dirty="0">
                    <a:latin typeface="Century Gothic" panose="020B0502020202020204" pitchFamily="34" charset="0"/>
                  </a:rPr>
                  <a:t>Sasha uses 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sz="1600" dirty="0">
                    <a:latin typeface="Century Gothic" panose="020B0502020202020204" pitchFamily="34" charset="0"/>
                  </a:rPr>
                  <a:t> m to wrap her presents.</a:t>
                </a:r>
              </a:p>
              <a:p>
                <a:r>
                  <a:rPr lang="en-GB" sz="1600" dirty="0">
                    <a:latin typeface="Century Gothic" panose="020B0502020202020204" pitchFamily="34" charset="0"/>
                  </a:rPr>
                  <a:t>What fraction of the ribbon is left?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1FE7605-F961-296A-E54D-9E94A5F628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1948" y="1349826"/>
                <a:ext cx="4789708" cy="1390189"/>
              </a:xfrm>
              <a:prstGeom prst="rect">
                <a:avLst/>
              </a:prstGeom>
              <a:blipFill>
                <a:blip r:embed="rId6"/>
                <a:stretch>
                  <a:fillRect l="-636" b="-43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4CBE43A-FAA7-E3E6-11FF-573B57AF98BB}"/>
                  </a:ext>
                </a:extLst>
              </p:cNvPr>
              <p:cNvSpPr txBox="1"/>
              <p:nvPr/>
            </p:nvSpPr>
            <p:spPr>
              <a:xfrm>
                <a:off x="2819400" y="4932597"/>
                <a:ext cx="2939133" cy="4473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There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num>
                      <m:den>
                        <m:r>
                          <a:rPr lang="en-GB" sz="16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GB" sz="1600" b="1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m of ribbon left.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4CBE43A-FAA7-E3E6-11FF-573B57AF98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4932597"/>
                <a:ext cx="2939133" cy="447302"/>
              </a:xfrm>
              <a:prstGeom prst="rect">
                <a:avLst/>
              </a:prstGeom>
              <a:blipFill>
                <a:blip r:embed="rId7"/>
                <a:stretch>
                  <a:fillRect l="-1245" b="-27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0671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950E06-A0C8-7FD2-1E5E-AA07399D17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440160E-A37F-ABB5-4497-53BB95DB2EF4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274F49D3-014A-AB1C-CD71-3B7B750716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9D09E65-7216-8805-AEFD-C709256D9F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00E2149-B20F-5738-4842-B58CA8A2E06B}"/>
              </a:ext>
            </a:extLst>
          </p:cNvPr>
          <p:cNvSpPr txBox="1"/>
          <p:nvPr/>
        </p:nvSpPr>
        <p:spPr>
          <a:xfrm>
            <a:off x="729341" y="1859340"/>
            <a:ext cx="996042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600" b="1" dirty="0">
                <a:solidFill>
                  <a:srgbClr val="A730E1"/>
                </a:solidFill>
                <a:effectLst/>
              </a:rPr>
              <a:t>Level 5 problems</a:t>
            </a:r>
            <a:endParaRPr lang="en-GB" sz="9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875678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13BE7D-6A9E-8E4B-FD3D-22BEF68C33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14885DC-F6D1-5AA6-552D-09499D78FD5D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6BC50761-A96B-98EB-97FA-D06AEEA5CB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873A364-3FDF-8BC9-C2C7-AFA939BFAE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951B031-F986-0474-C0B4-E6DDF28F0C37}"/>
              </a:ext>
            </a:extLst>
          </p:cNvPr>
          <p:cNvSpPr txBox="1"/>
          <p:nvPr/>
        </p:nvSpPr>
        <p:spPr>
          <a:xfrm>
            <a:off x="1322616" y="743525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My turn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2D5A5C-CBC6-E23C-C883-3FC628CB99FE}"/>
              </a:ext>
            </a:extLst>
          </p:cNvPr>
          <p:cNvSpPr txBox="1"/>
          <p:nvPr/>
        </p:nvSpPr>
        <p:spPr>
          <a:xfrm>
            <a:off x="6765473" y="743525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Your turn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10A3A4C-EF4A-B13B-23A1-4D3665FF2F42}"/>
              </a:ext>
            </a:extLst>
          </p:cNvPr>
          <p:cNvCxnSpPr/>
          <p:nvPr/>
        </p:nvCxnSpPr>
        <p:spPr>
          <a:xfrm>
            <a:off x="5900058" y="1230087"/>
            <a:ext cx="0" cy="447402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BE15464-1DD6-5507-975B-460631909405}"/>
                  </a:ext>
                </a:extLst>
              </p:cNvPr>
              <p:cNvSpPr txBox="1"/>
              <p:nvPr/>
            </p:nvSpPr>
            <p:spPr>
              <a:xfrm>
                <a:off x="556259" y="1382483"/>
                <a:ext cx="5189219" cy="1285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latin typeface="Century Gothic" panose="020B0502020202020204" pitchFamily="34" charset="0"/>
                  </a:rPr>
                  <a:t>Jenni and Clare are sharing a cake.</a:t>
                </a:r>
              </a:p>
              <a:p>
                <a:r>
                  <a:rPr lang="en-GB" sz="1600" dirty="0">
                    <a:latin typeface="Century Gothic" panose="020B0502020202020204" pitchFamily="34" charset="0"/>
                  </a:rPr>
                  <a:t>Jenni eats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600" dirty="0">
                    <a:latin typeface="Century Gothic" panose="020B0502020202020204" pitchFamily="34" charset="0"/>
                  </a:rPr>
                  <a:t> of the cake.</a:t>
                </a:r>
              </a:p>
              <a:p>
                <a:r>
                  <a:rPr lang="en-GB" sz="1600" dirty="0">
                    <a:latin typeface="Century Gothic" panose="020B0502020202020204" pitchFamily="34" charset="0"/>
                  </a:rPr>
                  <a:t>Clare eats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sz="1600" dirty="0">
                    <a:latin typeface="Century Gothic" panose="020B0502020202020204" pitchFamily="34" charset="0"/>
                  </a:rPr>
                  <a:t> of the cake.</a:t>
                </a:r>
              </a:p>
              <a:p>
                <a:r>
                  <a:rPr lang="en-GB" sz="1600" dirty="0">
                    <a:latin typeface="Century Gothic" panose="020B0502020202020204" pitchFamily="34" charset="0"/>
                  </a:rPr>
                  <a:t>What fraction of the cake is left?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BE15464-1DD6-5507-975B-4606319094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59" y="1382483"/>
                <a:ext cx="5189219" cy="1285416"/>
              </a:xfrm>
              <a:prstGeom prst="rect">
                <a:avLst/>
              </a:prstGeom>
              <a:blipFill>
                <a:blip r:embed="rId4"/>
                <a:stretch>
                  <a:fillRect l="-588" t="-1422" b="-4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51BF57B-1ACF-2180-0033-522366225116}"/>
                  </a:ext>
                </a:extLst>
              </p:cNvPr>
              <p:cNvSpPr txBox="1"/>
              <p:nvPr/>
            </p:nvSpPr>
            <p:spPr>
              <a:xfrm>
                <a:off x="556259" y="2817929"/>
                <a:ext cx="5189219" cy="2128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1: Convert the fractions so they have a common denominator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GB" sz="16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GB" sz="16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GB" sz="16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endParaRPr lang="en-GB" sz="1600" i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2: Add the fractions together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6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GB" sz="16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GB" sz="16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GB" sz="16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endParaRPr lang="en-GB" sz="1600" i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3: Subtract from 1 whole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1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GB" sz="16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b="0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6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endParaRPr lang="en-GB" sz="1600" i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51BF57B-1ACF-2180-0033-5223662251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59" y="2817929"/>
                <a:ext cx="5189219" cy="2128788"/>
              </a:xfrm>
              <a:prstGeom prst="rect">
                <a:avLst/>
              </a:prstGeom>
              <a:blipFill>
                <a:blip r:embed="rId5"/>
                <a:stretch>
                  <a:fillRect l="-588" t="-8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5037537-0231-B1FE-73E8-F86D31AEE7A6}"/>
                  </a:ext>
                </a:extLst>
              </p:cNvPr>
              <p:cNvSpPr txBox="1"/>
              <p:nvPr/>
            </p:nvSpPr>
            <p:spPr>
              <a:xfrm>
                <a:off x="6291948" y="1382482"/>
                <a:ext cx="4789708" cy="12831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latin typeface="Century Gothic" panose="020B0502020202020204" pitchFamily="34" charset="0"/>
                  </a:rPr>
                  <a:t>Kyle and Omar are sharing a cake.</a:t>
                </a:r>
              </a:p>
              <a:p>
                <a:r>
                  <a:rPr lang="en-GB" sz="1600" dirty="0">
                    <a:latin typeface="Century Gothic" panose="020B0502020202020204" pitchFamily="34" charset="0"/>
                  </a:rPr>
                  <a:t>Kyle eats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GB" sz="1600" dirty="0">
                    <a:latin typeface="Century Gothic" panose="020B0502020202020204" pitchFamily="34" charset="0"/>
                  </a:rPr>
                  <a:t> of the cake.</a:t>
                </a:r>
              </a:p>
              <a:p>
                <a:r>
                  <a:rPr lang="en-GB" sz="1600" dirty="0">
                    <a:latin typeface="Century Gothic" panose="020B0502020202020204" pitchFamily="34" charset="0"/>
                  </a:rPr>
                  <a:t>Omar eats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600" dirty="0">
                    <a:latin typeface="Century Gothic" panose="020B0502020202020204" pitchFamily="34" charset="0"/>
                  </a:rPr>
                  <a:t> of the cake.</a:t>
                </a:r>
              </a:p>
              <a:p>
                <a:r>
                  <a:rPr lang="en-GB" sz="1600" dirty="0">
                    <a:latin typeface="Century Gothic" panose="020B0502020202020204" pitchFamily="34" charset="0"/>
                  </a:rPr>
                  <a:t>What fraction of the cake is left?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5037537-0231-B1FE-73E8-F86D31AEE7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1948" y="1382482"/>
                <a:ext cx="4789708" cy="1283172"/>
              </a:xfrm>
              <a:prstGeom prst="rect">
                <a:avLst/>
              </a:prstGeom>
              <a:blipFill>
                <a:blip r:embed="rId6"/>
                <a:stretch>
                  <a:fillRect l="-636" t="-1429" b="-52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FF46510-27F6-91B9-35F4-5E1FCF9C2400}"/>
                  </a:ext>
                </a:extLst>
              </p:cNvPr>
              <p:cNvSpPr txBox="1"/>
              <p:nvPr/>
            </p:nvSpPr>
            <p:spPr>
              <a:xfrm>
                <a:off x="2918462" y="5148133"/>
                <a:ext cx="3015332" cy="446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There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en-GB" sz="16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en-GB" sz="1600" b="1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of the cake left.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FF46510-27F6-91B9-35F4-5E1FCF9C24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8462" y="5148133"/>
                <a:ext cx="3015332" cy="446789"/>
              </a:xfrm>
              <a:prstGeom prst="rect">
                <a:avLst/>
              </a:prstGeom>
              <a:blipFill>
                <a:blip r:embed="rId7"/>
                <a:stretch>
                  <a:fillRect l="-1215" b="-41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814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FE2AEB-6234-C414-9FFB-23720A8238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5247267F-87FB-1280-33C6-0A85BEC9DDFA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67499D28-0F87-EDA2-DC24-F5039B2D59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C6DFCAF-5C4F-CD5A-EDEC-68B6CA353C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67FFD7B-B2CB-719B-A579-91478DFADCF8}"/>
              </a:ext>
            </a:extLst>
          </p:cNvPr>
          <p:cNvSpPr txBox="1"/>
          <p:nvPr/>
        </p:nvSpPr>
        <p:spPr>
          <a:xfrm>
            <a:off x="1322616" y="721755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My turn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020169-5ABA-6D6C-9549-DA45D77765D3}"/>
              </a:ext>
            </a:extLst>
          </p:cNvPr>
          <p:cNvSpPr txBox="1"/>
          <p:nvPr/>
        </p:nvSpPr>
        <p:spPr>
          <a:xfrm>
            <a:off x="6765473" y="721755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Your turn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4302CE1-7946-390D-D7EC-DBBEA4A84FE1}"/>
              </a:ext>
            </a:extLst>
          </p:cNvPr>
          <p:cNvCxnSpPr/>
          <p:nvPr/>
        </p:nvCxnSpPr>
        <p:spPr>
          <a:xfrm>
            <a:off x="5900058" y="1208313"/>
            <a:ext cx="0" cy="447402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43E14E3-6767-A7B8-DC80-666ECCE6E418}"/>
              </a:ext>
            </a:extLst>
          </p:cNvPr>
          <p:cNvSpPr txBox="1"/>
          <p:nvPr/>
        </p:nvSpPr>
        <p:spPr>
          <a:xfrm>
            <a:off x="548639" y="1360713"/>
            <a:ext cx="53340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entury Gothic" panose="020B0502020202020204" pitchFamily="34" charset="0"/>
              </a:rPr>
              <a:t>The length of a garden is 6 m and the width is 4 m.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A pond covers 7 m</a:t>
            </a:r>
            <a:r>
              <a:rPr lang="en-GB" sz="1600" baseline="30000" dirty="0">
                <a:latin typeface="Century Gothic" panose="020B0502020202020204" pitchFamily="34" charset="0"/>
              </a:rPr>
              <a:t>2  </a:t>
            </a:r>
            <a:r>
              <a:rPr lang="en-GB" sz="1600" dirty="0">
                <a:latin typeface="Century Gothic" panose="020B0502020202020204" pitchFamily="34" charset="0"/>
              </a:rPr>
              <a:t>of the garden.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9 m</a:t>
            </a:r>
            <a:r>
              <a:rPr lang="en-GB" sz="1600" baseline="30000" dirty="0">
                <a:latin typeface="Century Gothic" panose="020B0502020202020204" pitchFamily="34" charset="0"/>
              </a:rPr>
              <a:t>2  </a:t>
            </a:r>
            <a:r>
              <a:rPr lang="en-GB" sz="1600" dirty="0">
                <a:latin typeface="Century Gothic" panose="020B0502020202020204" pitchFamily="34" charset="0"/>
              </a:rPr>
              <a:t>of the garden is grass. 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The rest is decking. 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What area of the garden is decking?</a:t>
            </a:r>
            <a:endParaRPr lang="en-GB" sz="1600" baseline="30000" dirty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9E9F52E-6CAE-221C-3607-CBC85A3F24CE}"/>
                  </a:ext>
                </a:extLst>
              </p:cNvPr>
              <p:cNvSpPr txBox="1"/>
              <p:nvPr/>
            </p:nvSpPr>
            <p:spPr>
              <a:xfrm>
                <a:off x="548639" y="2905016"/>
                <a:ext cx="5334001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1: Work out the total area 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6 m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4 m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24 m</a:t>
                </a:r>
                <a:r>
                  <a:rPr lang="en-GB" sz="1600" i="1" baseline="30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</a:t>
                </a:r>
              </a:p>
              <a:p>
                <a:endParaRPr lang="en-GB" sz="1600" i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2: Work out the area covered by pond and grass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7 m</a:t>
                </a:r>
                <a:r>
                  <a:rPr lang="en-GB" sz="1600" i="1" baseline="30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</a:t>
                </a:r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9 m</a:t>
                </a:r>
                <a:r>
                  <a:rPr lang="en-GB" sz="1600" i="1" baseline="30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</a:t>
                </a:r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16 m</a:t>
                </a:r>
                <a:r>
                  <a:rPr lang="en-GB" sz="1600" i="1" baseline="30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</a:t>
                </a:r>
              </a:p>
              <a:p>
                <a:endParaRPr lang="en-GB" sz="1600" i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3: Subtract area covered from the total area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24 m</a:t>
                </a:r>
                <a:r>
                  <a:rPr lang="en-GB" sz="1600" i="1" baseline="30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</a:t>
                </a:r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16 m</a:t>
                </a:r>
                <a:r>
                  <a:rPr lang="en-GB" sz="1600" i="1" baseline="30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</a:t>
                </a:r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8m</a:t>
                </a:r>
                <a:r>
                  <a:rPr lang="en-GB" sz="1600" i="1" baseline="30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9E9F52E-6CAE-221C-3607-CBC85A3F24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39" y="2905016"/>
                <a:ext cx="5334001" cy="2308324"/>
              </a:xfrm>
              <a:prstGeom prst="rect">
                <a:avLst/>
              </a:prstGeom>
              <a:blipFill>
                <a:blip r:embed="rId4"/>
                <a:stretch>
                  <a:fillRect l="-571" t="-794" b="-26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1E300127-1729-FE6F-823D-B6892780FCBA}"/>
              </a:ext>
            </a:extLst>
          </p:cNvPr>
          <p:cNvSpPr txBox="1"/>
          <p:nvPr/>
        </p:nvSpPr>
        <p:spPr>
          <a:xfrm>
            <a:off x="6291947" y="1360712"/>
            <a:ext cx="51913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entury Gothic" panose="020B0502020202020204" pitchFamily="34" charset="0"/>
              </a:rPr>
              <a:t>The length of a garden is 7 m and the width is 5 m.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A pond covers 9 m</a:t>
            </a:r>
            <a:r>
              <a:rPr lang="en-GB" sz="1600" baseline="30000" dirty="0">
                <a:latin typeface="Century Gothic" panose="020B0502020202020204" pitchFamily="34" charset="0"/>
              </a:rPr>
              <a:t>2 </a:t>
            </a:r>
            <a:r>
              <a:rPr lang="en-GB" sz="1600" dirty="0">
                <a:latin typeface="Century Gothic" panose="020B0502020202020204" pitchFamily="34" charset="0"/>
              </a:rPr>
              <a:t>of the garden.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8 m</a:t>
            </a:r>
            <a:r>
              <a:rPr lang="en-GB" sz="1600" baseline="30000" dirty="0">
                <a:latin typeface="Century Gothic" panose="020B0502020202020204" pitchFamily="34" charset="0"/>
              </a:rPr>
              <a:t>2  </a:t>
            </a:r>
            <a:r>
              <a:rPr lang="en-GB" sz="1600" dirty="0">
                <a:latin typeface="Century Gothic" panose="020B0502020202020204" pitchFamily="34" charset="0"/>
              </a:rPr>
              <a:t>of the garden is grass. The rest is decking. 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What area of the garden is decking?</a:t>
            </a:r>
            <a:endParaRPr lang="en-GB" sz="1600" baseline="30000" dirty="0"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4B6F64-3F34-A77B-78E4-EFDD734CDADB}"/>
              </a:ext>
            </a:extLst>
          </p:cNvPr>
          <p:cNvSpPr txBox="1"/>
          <p:nvPr/>
        </p:nvSpPr>
        <p:spPr>
          <a:xfrm>
            <a:off x="3080668" y="5379984"/>
            <a:ext cx="30153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There is 8 m</a:t>
            </a:r>
            <a:r>
              <a:rPr lang="en-GB" sz="1600" b="1" i="1" baseline="30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2</a:t>
            </a:r>
            <a:r>
              <a:rPr lang="en-GB" sz="1600" b="1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 of decking.</a:t>
            </a:r>
          </a:p>
        </p:txBody>
      </p:sp>
    </p:spTree>
    <p:extLst>
      <p:ext uri="{BB962C8B-B14F-4D97-AF65-F5344CB8AC3E}">
        <p14:creationId xmlns:p14="http://schemas.microsoft.com/office/powerpoint/2010/main" val="1903503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74F781-772E-3190-A336-B73F1CA57F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3E6F75C-0AE9-0622-48D9-322989FE7CF0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AA2F2D1E-6EE7-47DE-22E6-3B1F3B3585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DB0AC32-FDC4-5515-0511-5D0EBCB5FD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38EF5B-8519-E1DF-4E5C-98E936ADB783}"/>
              </a:ext>
            </a:extLst>
          </p:cNvPr>
          <p:cNvSpPr txBox="1"/>
          <p:nvPr/>
        </p:nvSpPr>
        <p:spPr>
          <a:xfrm>
            <a:off x="729341" y="1859340"/>
            <a:ext cx="996042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600" b="1" dirty="0">
                <a:solidFill>
                  <a:srgbClr val="A730E1"/>
                </a:solidFill>
                <a:effectLst/>
              </a:rPr>
              <a:t>Level 6 problems</a:t>
            </a:r>
            <a:endParaRPr lang="en-GB" sz="9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587305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53F294-572C-4677-BFBB-4862CD8404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3346120-0EAB-47BC-126F-7590BF465537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A7153890-D29B-E198-6838-97D9FED702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714F257-638F-97A3-080C-C4BDB7D8FD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D95935F-B4FB-7A8C-8339-2C8FE2943CF9}"/>
              </a:ext>
            </a:extLst>
          </p:cNvPr>
          <p:cNvSpPr txBox="1"/>
          <p:nvPr/>
        </p:nvSpPr>
        <p:spPr>
          <a:xfrm>
            <a:off x="1322616" y="678211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My turn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268769-2764-B5CC-6865-03CB78BA1ACE}"/>
              </a:ext>
            </a:extLst>
          </p:cNvPr>
          <p:cNvSpPr txBox="1"/>
          <p:nvPr/>
        </p:nvSpPr>
        <p:spPr>
          <a:xfrm>
            <a:off x="6765473" y="678211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Your turn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AA29C98-EA02-EC28-1611-D4C7BE4A9E7C}"/>
              </a:ext>
            </a:extLst>
          </p:cNvPr>
          <p:cNvCxnSpPr/>
          <p:nvPr/>
        </p:nvCxnSpPr>
        <p:spPr>
          <a:xfrm>
            <a:off x="5900058" y="1262743"/>
            <a:ext cx="0" cy="447402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03A57AE-5883-36CA-9A44-D6BB0445CAC5}"/>
              </a:ext>
            </a:extLst>
          </p:cNvPr>
          <p:cNvSpPr txBox="1"/>
          <p:nvPr/>
        </p:nvSpPr>
        <p:spPr>
          <a:xfrm>
            <a:off x="556260" y="1317169"/>
            <a:ext cx="47897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entury Gothic" panose="020B0502020202020204" pitchFamily="34" charset="0"/>
              </a:rPr>
              <a:t>The ratio of green to yellow to blue counters in a bag is 2 : 5 : 4.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If there are 88 blue counters, how many more yellow than green counters are there?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639FF8-8372-62B9-DFCA-9967BE3145E7}"/>
              </a:ext>
            </a:extLst>
          </p:cNvPr>
          <p:cNvSpPr txBox="1"/>
          <p:nvPr/>
        </p:nvSpPr>
        <p:spPr>
          <a:xfrm>
            <a:off x="6291948" y="1317168"/>
            <a:ext cx="47897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entury Gothic" panose="020B0502020202020204" pitchFamily="34" charset="0"/>
              </a:rPr>
              <a:t>The ratio of green to yellow to blue counters in a bag is 4 : 3 : 5.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If there are 54 yellow counters, how many more blue than green counters are there?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CB657E-062F-960A-A254-E2C6B4452A64}"/>
              </a:ext>
            </a:extLst>
          </p:cNvPr>
          <p:cNvSpPr txBox="1"/>
          <p:nvPr/>
        </p:nvSpPr>
        <p:spPr>
          <a:xfrm>
            <a:off x="2960912" y="5118081"/>
            <a:ext cx="2939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There are 66 more yellow than green counters.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6E238B-FA48-6FDA-2124-4F99ADBB1502}"/>
              </a:ext>
            </a:extLst>
          </p:cNvPr>
          <p:cNvSpPr/>
          <p:nvPr/>
        </p:nvSpPr>
        <p:spPr>
          <a:xfrm>
            <a:off x="1164772" y="2680785"/>
            <a:ext cx="555169" cy="4572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D7C7BCD-222B-A81C-54FC-1227175A0FCE}"/>
              </a:ext>
            </a:extLst>
          </p:cNvPr>
          <p:cNvSpPr/>
          <p:nvPr/>
        </p:nvSpPr>
        <p:spPr>
          <a:xfrm>
            <a:off x="1164771" y="3408722"/>
            <a:ext cx="555169" cy="4572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C664DD-9560-B3D5-301A-96D6155F733D}"/>
              </a:ext>
            </a:extLst>
          </p:cNvPr>
          <p:cNvSpPr/>
          <p:nvPr/>
        </p:nvSpPr>
        <p:spPr>
          <a:xfrm>
            <a:off x="1719940" y="3408722"/>
            <a:ext cx="555169" cy="4572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C96F899-2EDF-4E57-997A-628E525F0895}"/>
              </a:ext>
            </a:extLst>
          </p:cNvPr>
          <p:cNvSpPr/>
          <p:nvPr/>
        </p:nvSpPr>
        <p:spPr>
          <a:xfrm>
            <a:off x="2274030" y="3408722"/>
            <a:ext cx="555169" cy="4572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5F9F997-2A72-4F18-24F5-B28DE92CC91D}"/>
              </a:ext>
            </a:extLst>
          </p:cNvPr>
          <p:cNvSpPr/>
          <p:nvPr/>
        </p:nvSpPr>
        <p:spPr>
          <a:xfrm>
            <a:off x="2829199" y="3408722"/>
            <a:ext cx="555169" cy="4572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E8AD54D-8894-AE4E-8B99-9BBB97F28EAD}"/>
              </a:ext>
            </a:extLst>
          </p:cNvPr>
          <p:cNvSpPr/>
          <p:nvPr/>
        </p:nvSpPr>
        <p:spPr>
          <a:xfrm>
            <a:off x="3383289" y="3408722"/>
            <a:ext cx="555169" cy="4572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0B3E3FA-FFC9-0090-AB8D-2A2EB4F61E71}"/>
              </a:ext>
            </a:extLst>
          </p:cNvPr>
          <p:cNvSpPr/>
          <p:nvPr/>
        </p:nvSpPr>
        <p:spPr>
          <a:xfrm>
            <a:off x="1164771" y="4138216"/>
            <a:ext cx="555169" cy="4572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CDAA4C4-8E0E-9707-AC8C-9B8F11917999}"/>
              </a:ext>
            </a:extLst>
          </p:cNvPr>
          <p:cNvSpPr/>
          <p:nvPr/>
        </p:nvSpPr>
        <p:spPr>
          <a:xfrm>
            <a:off x="1719940" y="4138216"/>
            <a:ext cx="555169" cy="4572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1DE437-2646-CA17-EC77-338A893C7521}"/>
              </a:ext>
            </a:extLst>
          </p:cNvPr>
          <p:cNvSpPr/>
          <p:nvPr/>
        </p:nvSpPr>
        <p:spPr>
          <a:xfrm>
            <a:off x="2274030" y="4138216"/>
            <a:ext cx="555169" cy="4572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6227EF7-AF40-DDFF-A06A-9CB23DBCBBBE}"/>
              </a:ext>
            </a:extLst>
          </p:cNvPr>
          <p:cNvSpPr/>
          <p:nvPr/>
        </p:nvSpPr>
        <p:spPr>
          <a:xfrm>
            <a:off x="2829199" y="4138216"/>
            <a:ext cx="555169" cy="4572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B49C8E8-A300-5629-1B18-8204121EF632}"/>
              </a:ext>
            </a:extLst>
          </p:cNvPr>
          <p:cNvSpPr txBox="1"/>
          <p:nvPr/>
        </p:nvSpPr>
        <p:spPr>
          <a:xfrm>
            <a:off x="720904" y="2724719"/>
            <a:ext cx="49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620CBA-89C1-C791-03B2-5CB559F57634}"/>
              </a:ext>
            </a:extLst>
          </p:cNvPr>
          <p:cNvSpPr txBox="1"/>
          <p:nvPr/>
        </p:nvSpPr>
        <p:spPr>
          <a:xfrm>
            <a:off x="720904" y="3464515"/>
            <a:ext cx="49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A219BC1-73AD-1326-B2F0-116E7E0FA698}"/>
              </a:ext>
            </a:extLst>
          </p:cNvPr>
          <p:cNvSpPr txBox="1"/>
          <p:nvPr/>
        </p:nvSpPr>
        <p:spPr>
          <a:xfrm>
            <a:off x="707569" y="4182150"/>
            <a:ext cx="49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B</a:t>
            </a:r>
          </a:p>
        </p:txBody>
      </p:sp>
      <p:sp>
        <p:nvSpPr>
          <p:cNvPr id="26" name="Right Brace 25">
            <a:extLst>
              <a:ext uri="{FF2B5EF4-FFF2-40B4-BE49-F238E27FC236}">
                <a16:creationId xmlns:a16="http://schemas.microsoft.com/office/drawing/2014/main" id="{71C9C794-2593-DEF9-8196-4F03042C9BF7}"/>
              </a:ext>
            </a:extLst>
          </p:cNvPr>
          <p:cNvSpPr/>
          <p:nvPr/>
        </p:nvSpPr>
        <p:spPr>
          <a:xfrm rot="5400000">
            <a:off x="2123952" y="3652315"/>
            <a:ext cx="300149" cy="2218513"/>
          </a:xfrm>
          <a:prstGeom prst="rightBrace">
            <a:avLst>
              <a:gd name="adj1" fmla="val 54472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ACC9D05-C8FB-C221-AC1F-BE716D8F627E}"/>
              </a:ext>
            </a:extLst>
          </p:cNvPr>
          <p:cNvSpPr/>
          <p:nvPr/>
        </p:nvSpPr>
        <p:spPr>
          <a:xfrm>
            <a:off x="1719940" y="2680785"/>
            <a:ext cx="555169" cy="4572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D51E6A6-6A35-0381-3C4E-78A84B2CFF6C}"/>
              </a:ext>
            </a:extLst>
          </p:cNvPr>
          <p:cNvSpPr txBox="1"/>
          <p:nvPr/>
        </p:nvSpPr>
        <p:spPr>
          <a:xfrm>
            <a:off x="2062289" y="4928117"/>
            <a:ext cx="49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88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48F1667-D55F-8B04-A481-5FE517F29662}"/>
                  </a:ext>
                </a:extLst>
              </p:cNvPr>
              <p:cNvSpPr txBox="1"/>
              <p:nvPr/>
            </p:nvSpPr>
            <p:spPr>
              <a:xfrm>
                <a:off x="3686444" y="4209943"/>
                <a:ext cx="12556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bg1">
                        <a:lumMod val="50000"/>
                      </a:schemeClr>
                    </a:solidFill>
                  </a:rPr>
                  <a:t>88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en-GB" dirty="0">
                    <a:solidFill>
                      <a:schemeClr val="bg1">
                        <a:lumMod val="50000"/>
                      </a:schemeClr>
                    </a:solidFill>
                  </a:rPr>
                  <a:t> 4 = 22</a:t>
                </a: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48F1667-D55F-8B04-A481-5FE517F296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6444" y="4209943"/>
                <a:ext cx="1255670" cy="369332"/>
              </a:xfrm>
              <a:prstGeom prst="rect">
                <a:avLst/>
              </a:prstGeom>
              <a:blipFill>
                <a:blip r:embed="rId4"/>
                <a:stretch>
                  <a:fillRect l="-4369" t="-8333" r="-1456" b="-2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779BA429-E21D-ACE7-C222-EDC79600DC04}"/>
              </a:ext>
            </a:extLst>
          </p:cNvPr>
          <p:cNvSpPr txBox="1"/>
          <p:nvPr/>
        </p:nvSpPr>
        <p:spPr>
          <a:xfrm>
            <a:off x="1217277" y="4180593"/>
            <a:ext cx="468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22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28194C3-8540-7C6E-C14E-AC84A38F7AB7}"/>
              </a:ext>
            </a:extLst>
          </p:cNvPr>
          <p:cNvSpPr txBox="1"/>
          <p:nvPr/>
        </p:nvSpPr>
        <p:spPr>
          <a:xfrm>
            <a:off x="1772446" y="4180593"/>
            <a:ext cx="468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22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A09C126-59BD-B912-7E95-DC62E9E51A8F}"/>
              </a:ext>
            </a:extLst>
          </p:cNvPr>
          <p:cNvSpPr txBox="1"/>
          <p:nvPr/>
        </p:nvSpPr>
        <p:spPr>
          <a:xfrm>
            <a:off x="2327615" y="4180593"/>
            <a:ext cx="468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22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39889C-A7F5-7142-14D8-F1B909F128A1}"/>
              </a:ext>
            </a:extLst>
          </p:cNvPr>
          <p:cNvSpPr txBox="1"/>
          <p:nvPr/>
        </p:nvSpPr>
        <p:spPr>
          <a:xfrm>
            <a:off x="2882793" y="4180593"/>
            <a:ext cx="468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22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0F049FB-1A9B-C26E-DF28-5CF9EC47843F}"/>
              </a:ext>
            </a:extLst>
          </p:cNvPr>
          <p:cNvCxnSpPr/>
          <p:nvPr/>
        </p:nvCxnSpPr>
        <p:spPr>
          <a:xfrm>
            <a:off x="2327615" y="2909385"/>
            <a:ext cx="1610843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7958F0A-7730-092A-F29D-0D62E4A2F001}"/>
              </a:ext>
            </a:extLst>
          </p:cNvPr>
          <p:cNvSpPr txBox="1"/>
          <p:nvPr/>
        </p:nvSpPr>
        <p:spPr>
          <a:xfrm>
            <a:off x="1233883" y="3448071"/>
            <a:ext cx="468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22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ABCBDE8-9066-33D8-0E32-2899EADCAB59}"/>
              </a:ext>
            </a:extLst>
          </p:cNvPr>
          <p:cNvSpPr txBox="1"/>
          <p:nvPr/>
        </p:nvSpPr>
        <p:spPr>
          <a:xfrm>
            <a:off x="1767665" y="3448071"/>
            <a:ext cx="468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22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A21CC5E-10A2-3914-B91A-2F35F2605375}"/>
              </a:ext>
            </a:extLst>
          </p:cNvPr>
          <p:cNvSpPr txBox="1"/>
          <p:nvPr/>
        </p:nvSpPr>
        <p:spPr>
          <a:xfrm>
            <a:off x="2349011" y="3457121"/>
            <a:ext cx="468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22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383DA37-15A9-341D-2095-7AE55ACA9C7B}"/>
              </a:ext>
            </a:extLst>
          </p:cNvPr>
          <p:cNvSpPr txBox="1"/>
          <p:nvPr/>
        </p:nvSpPr>
        <p:spPr>
          <a:xfrm>
            <a:off x="2882793" y="3457121"/>
            <a:ext cx="468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22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A37772-28C6-E641-7817-0973535DC02D}"/>
              </a:ext>
            </a:extLst>
          </p:cNvPr>
          <p:cNvSpPr txBox="1"/>
          <p:nvPr/>
        </p:nvSpPr>
        <p:spPr>
          <a:xfrm>
            <a:off x="1221916" y="2718577"/>
            <a:ext cx="468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22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F1ADA08-6D5E-6731-2B43-46556CD8396E}"/>
              </a:ext>
            </a:extLst>
          </p:cNvPr>
          <p:cNvSpPr txBox="1"/>
          <p:nvPr/>
        </p:nvSpPr>
        <p:spPr>
          <a:xfrm>
            <a:off x="1755698" y="2718577"/>
            <a:ext cx="468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22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380FF6F-3140-193C-05E7-6CD21F85BECB}"/>
              </a:ext>
            </a:extLst>
          </p:cNvPr>
          <p:cNvSpPr txBox="1"/>
          <p:nvPr/>
        </p:nvSpPr>
        <p:spPr>
          <a:xfrm>
            <a:off x="3437962" y="3432682"/>
            <a:ext cx="468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22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6EC43360-E80D-F94D-4F92-18F5A5112923}"/>
                  </a:ext>
                </a:extLst>
              </p:cNvPr>
              <p:cNvSpPr txBox="1"/>
              <p:nvPr/>
            </p:nvSpPr>
            <p:spPr>
              <a:xfrm>
                <a:off x="4093028" y="2725074"/>
                <a:ext cx="16108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bg1">
                        <a:lumMod val="50000"/>
                      </a:schemeClr>
                    </a:solidFill>
                  </a:rPr>
                  <a:t>3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dirty="0">
                    <a:solidFill>
                      <a:schemeClr val="bg1">
                        <a:lumMod val="50000"/>
                      </a:schemeClr>
                    </a:solidFill>
                  </a:rPr>
                  <a:t> 22 = 66</a:t>
                </a:r>
              </a:p>
            </p:txBody>
          </p:sp>
        </mc:Choice>
        <mc:Fallback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6EC43360-E80D-F94D-4F92-18F5A51129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3028" y="2725074"/>
                <a:ext cx="1610839" cy="369332"/>
              </a:xfrm>
              <a:prstGeom prst="rect">
                <a:avLst/>
              </a:prstGeom>
              <a:blipFill>
                <a:blip r:embed="rId5"/>
                <a:stretch>
                  <a:fillRect l="-3019" t="-6557" b="-26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7138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6" grpId="0" animBg="1"/>
      <p:bldP spid="7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3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B96D8D-3EEF-8796-450B-EB7FBDC9BF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2A9F677-9ECF-B219-453F-B2A13B8B6EFE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CFF6C1CE-B75B-1291-C43F-7042FFC94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7D8AFBB-71E5-8579-1D31-7A3D03D49B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59172D9-D88C-14F3-1622-3F00A3D5E84D}"/>
              </a:ext>
            </a:extLst>
          </p:cNvPr>
          <p:cNvSpPr txBox="1"/>
          <p:nvPr/>
        </p:nvSpPr>
        <p:spPr>
          <a:xfrm>
            <a:off x="1322616" y="808839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My turn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724FA5-AE2E-1983-C8FD-2E933367CB34}"/>
              </a:ext>
            </a:extLst>
          </p:cNvPr>
          <p:cNvSpPr txBox="1"/>
          <p:nvPr/>
        </p:nvSpPr>
        <p:spPr>
          <a:xfrm>
            <a:off x="6765473" y="808839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Your turn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AFDAF4D-639C-FE3B-10D4-77562BD94785}"/>
              </a:ext>
            </a:extLst>
          </p:cNvPr>
          <p:cNvCxnSpPr/>
          <p:nvPr/>
        </p:nvCxnSpPr>
        <p:spPr>
          <a:xfrm>
            <a:off x="5900058" y="1240970"/>
            <a:ext cx="0" cy="447402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6A7AE4D-7180-8362-D150-48EA6EAC2569}"/>
              </a:ext>
            </a:extLst>
          </p:cNvPr>
          <p:cNvSpPr txBox="1"/>
          <p:nvPr/>
        </p:nvSpPr>
        <p:spPr>
          <a:xfrm>
            <a:off x="556260" y="1447797"/>
            <a:ext cx="47897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entury Gothic" panose="020B0502020202020204" pitchFamily="34" charset="0"/>
              </a:rPr>
              <a:t>60% of the visitors to a museum were children.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The rest were adults.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If 126 children visited the museum, how many adults visited?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10B390-F97B-7066-2AD4-105F46B81941}"/>
              </a:ext>
            </a:extLst>
          </p:cNvPr>
          <p:cNvSpPr txBox="1"/>
          <p:nvPr/>
        </p:nvSpPr>
        <p:spPr>
          <a:xfrm>
            <a:off x="6291948" y="1447796"/>
            <a:ext cx="47897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entury Gothic" panose="020B0502020202020204" pitchFamily="34" charset="0"/>
              </a:rPr>
              <a:t>70% of the visitors to a museum were children.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The rest were adults.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If 224 children visited the museum, how many adults visited?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0F125C-2322-40F7-903A-1CC5BAE3091B}"/>
              </a:ext>
            </a:extLst>
          </p:cNvPr>
          <p:cNvSpPr txBox="1"/>
          <p:nvPr/>
        </p:nvSpPr>
        <p:spPr>
          <a:xfrm>
            <a:off x="2552700" y="5145257"/>
            <a:ext cx="3299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84 adults visited the museum.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98F4AEA-C785-3959-2942-AB48939060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971048"/>
              </p:ext>
            </p:extLst>
          </p:nvPr>
        </p:nvGraphicFramePr>
        <p:xfrm>
          <a:off x="630643" y="3031188"/>
          <a:ext cx="4964610" cy="5496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6461">
                  <a:extLst>
                    <a:ext uri="{9D8B030D-6E8A-4147-A177-3AD203B41FA5}">
                      <a16:colId xmlns:a16="http://schemas.microsoft.com/office/drawing/2014/main" val="3083180464"/>
                    </a:ext>
                  </a:extLst>
                </a:gridCol>
                <a:gridCol w="496461">
                  <a:extLst>
                    <a:ext uri="{9D8B030D-6E8A-4147-A177-3AD203B41FA5}">
                      <a16:colId xmlns:a16="http://schemas.microsoft.com/office/drawing/2014/main" val="3822183413"/>
                    </a:ext>
                  </a:extLst>
                </a:gridCol>
                <a:gridCol w="496461">
                  <a:extLst>
                    <a:ext uri="{9D8B030D-6E8A-4147-A177-3AD203B41FA5}">
                      <a16:colId xmlns:a16="http://schemas.microsoft.com/office/drawing/2014/main" val="1975482579"/>
                    </a:ext>
                  </a:extLst>
                </a:gridCol>
                <a:gridCol w="496461">
                  <a:extLst>
                    <a:ext uri="{9D8B030D-6E8A-4147-A177-3AD203B41FA5}">
                      <a16:colId xmlns:a16="http://schemas.microsoft.com/office/drawing/2014/main" val="2026480870"/>
                    </a:ext>
                  </a:extLst>
                </a:gridCol>
                <a:gridCol w="496461">
                  <a:extLst>
                    <a:ext uri="{9D8B030D-6E8A-4147-A177-3AD203B41FA5}">
                      <a16:colId xmlns:a16="http://schemas.microsoft.com/office/drawing/2014/main" val="40128544"/>
                    </a:ext>
                  </a:extLst>
                </a:gridCol>
                <a:gridCol w="496461">
                  <a:extLst>
                    <a:ext uri="{9D8B030D-6E8A-4147-A177-3AD203B41FA5}">
                      <a16:colId xmlns:a16="http://schemas.microsoft.com/office/drawing/2014/main" val="1092595327"/>
                    </a:ext>
                  </a:extLst>
                </a:gridCol>
                <a:gridCol w="496461">
                  <a:extLst>
                    <a:ext uri="{9D8B030D-6E8A-4147-A177-3AD203B41FA5}">
                      <a16:colId xmlns:a16="http://schemas.microsoft.com/office/drawing/2014/main" val="1024074111"/>
                    </a:ext>
                  </a:extLst>
                </a:gridCol>
                <a:gridCol w="496461">
                  <a:extLst>
                    <a:ext uri="{9D8B030D-6E8A-4147-A177-3AD203B41FA5}">
                      <a16:colId xmlns:a16="http://schemas.microsoft.com/office/drawing/2014/main" val="88524083"/>
                    </a:ext>
                  </a:extLst>
                </a:gridCol>
                <a:gridCol w="496461">
                  <a:extLst>
                    <a:ext uri="{9D8B030D-6E8A-4147-A177-3AD203B41FA5}">
                      <a16:colId xmlns:a16="http://schemas.microsoft.com/office/drawing/2014/main" val="3708252565"/>
                    </a:ext>
                  </a:extLst>
                </a:gridCol>
                <a:gridCol w="496461">
                  <a:extLst>
                    <a:ext uri="{9D8B030D-6E8A-4147-A177-3AD203B41FA5}">
                      <a16:colId xmlns:a16="http://schemas.microsoft.com/office/drawing/2014/main" val="3100676646"/>
                    </a:ext>
                  </a:extLst>
                </a:gridCol>
              </a:tblGrid>
              <a:tr h="54969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391590"/>
                  </a:ext>
                </a:extLst>
              </a:tr>
            </a:tbl>
          </a:graphicData>
        </a:graphic>
      </p:graphicFrame>
      <p:sp>
        <p:nvSpPr>
          <p:cNvPr id="7" name="Right Brace 6">
            <a:extLst>
              <a:ext uri="{FF2B5EF4-FFF2-40B4-BE49-F238E27FC236}">
                <a16:creationId xmlns:a16="http://schemas.microsoft.com/office/drawing/2014/main" id="{ED4A5807-B6EB-0E49-BC3C-183E855CF9A7}"/>
              </a:ext>
            </a:extLst>
          </p:cNvPr>
          <p:cNvSpPr/>
          <p:nvPr/>
        </p:nvSpPr>
        <p:spPr>
          <a:xfrm rot="5400000">
            <a:off x="1980334" y="2314100"/>
            <a:ext cx="284027" cy="2983411"/>
          </a:xfrm>
          <a:prstGeom prst="rightBrace">
            <a:avLst>
              <a:gd name="adj1" fmla="val 54472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5722B12D-066D-6AC9-4AA9-D90106AA3BEF}"/>
              </a:ext>
            </a:extLst>
          </p:cNvPr>
          <p:cNvSpPr/>
          <p:nvPr/>
        </p:nvSpPr>
        <p:spPr>
          <a:xfrm rot="5400000">
            <a:off x="4480476" y="2833044"/>
            <a:ext cx="248352" cy="1981199"/>
          </a:xfrm>
          <a:prstGeom prst="rightBrace">
            <a:avLst>
              <a:gd name="adj1" fmla="val 54472"/>
              <a:gd name="adj2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102F46-75D7-F98B-7326-C73335C04AB0}"/>
              </a:ext>
            </a:extLst>
          </p:cNvPr>
          <p:cNvSpPr txBox="1"/>
          <p:nvPr/>
        </p:nvSpPr>
        <p:spPr>
          <a:xfrm>
            <a:off x="1632320" y="3947819"/>
            <a:ext cx="1238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Children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7194243-6DD8-638F-B532-89078CC5933D}"/>
              </a:ext>
            </a:extLst>
          </p:cNvPr>
          <p:cNvSpPr txBox="1"/>
          <p:nvPr/>
        </p:nvSpPr>
        <p:spPr>
          <a:xfrm>
            <a:off x="4237820" y="3961829"/>
            <a:ext cx="1238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Adults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FB001E-86A1-76F4-47CF-3A1462301DC0}"/>
              </a:ext>
            </a:extLst>
          </p:cNvPr>
          <p:cNvSpPr txBox="1"/>
          <p:nvPr/>
        </p:nvSpPr>
        <p:spPr>
          <a:xfrm>
            <a:off x="1502952" y="4231846"/>
            <a:ext cx="1238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126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0CB49B5-5649-CF2C-2D8E-F4E7223B4ED6}"/>
                  </a:ext>
                </a:extLst>
              </p:cNvPr>
              <p:cNvSpPr txBox="1"/>
              <p:nvPr/>
            </p:nvSpPr>
            <p:spPr>
              <a:xfrm>
                <a:off x="1217748" y="4596545"/>
                <a:ext cx="180919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126 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en-GB" sz="16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6 = 21</a:t>
                </a: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0CB49B5-5649-CF2C-2D8E-F4E7223B4E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7748" y="4596545"/>
                <a:ext cx="1809196" cy="338554"/>
              </a:xfrm>
              <a:prstGeom prst="rect">
                <a:avLst/>
              </a:prstGeom>
              <a:blipFill>
                <a:blip r:embed="rId4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97000346-39AE-EB08-F45E-F2F6225CE4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899557"/>
              </p:ext>
            </p:extLst>
          </p:nvPr>
        </p:nvGraphicFramePr>
        <p:xfrm>
          <a:off x="630643" y="3029958"/>
          <a:ext cx="4964610" cy="5496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6461">
                  <a:extLst>
                    <a:ext uri="{9D8B030D-6E8A-4147-A177-3AD203B41FA5}">
                      <a16:colId xmlns:a16="http://schemas.microsoft.com/office/drawing/2014/main" val="3083180464"/>
                    </a:ext>
                  </a:extLst>
                </a:gridCol>
                <a:gridCol w="496461">
                  <a:extLst>
                    <a:ext uri="{9D8B030D-6E8A-4147-A177-3AD203B41FA5}">
                      <a16:colId xmlns:a16="http://schemas.microsoft.com/office/drawing/2014/main" val="3822183413"/>
                    </a:ext>
                  </a:extLst>
                </a:gridCol>
                <a:gridCol w="496461">
                  <a:extLst>
                    <a:ext uri="{9D8B030D-6E8A-4147-A177-3AD203B41FA5}">
                      <a16:colId xmlns:a16="http://schemas.microsoft.com/office/drawing/2014/main" val="1975482579"/>
                    </a:ext>
                  </a:extLst>
                </a:gridCol>
                <a:gridCol w="496461">
                  <a:extLst>
                    <a:ext uri="{9D8B030D-6E8A-4147-A177-3AD203B41FA5}">
                      <a16:colId xmlns:a16="http://schemas.microsoft.com/office/drawing/2014/main" val="2026480870"/>
                    </a:ext>
                  </a:extLst>
                </a:gridCol>
                <a:gridCol w="496461">
                  <a:extLst>
                    <a:ext uri="{9D8B030D-6E8A-4147-A177-3AD203B41FA5}">
                      <a16:colId xmlns:a16="http://schemas.microsoft.com/office/drawing/2014/main" val="40128544"/>
                    </a:ext>
                  </a:extLst>
                </a:gridCol>
                <a:gridCol w="496461">
                  <a:extLst>
                    <a:ext uri="{9D8B030D-6E8A-4147-A177-3AD203B41FA5}">
                      <a16:colId xmlns:a16="http://schemas.microsoft.com/office/drawing/2014/main" val="1092595327"/>
                    </a:ext>
                  </a:extLst>
                </a:gridCol>
                <a:gridCol w="496461">
                  <a:extLst>
                    <a:ext uri="{9D8B030D-6E8A-4147-A177-3AD203B41FA5}">
                      <a16:colId xmlns:a16="http://schemas.microsoft.com/office/drawing/2014/main" val="1024074111"/>
                    </a:ext>
                  </a:extLst>
                </a:gridCol>
                <a:gridCol w="496461">
                  <a:extLst>
                    <a:ext uri="{9D8B030D-6E8A-4147-A177-3AD203B41FA5}">
                      <a16:colId xmlns:a16="http://schemas.microsoft.com/office/drawing/2014/main" val="88524083"/>
                    </a:ext>
                  </a:extLst>
                </a:gridCol>
                <a:gridCol w="496461">
                  <a:extLst>
                    <a:ext uri="{9D8B030D-6E8A-4147-A177-3AD203B41FA5}">
                      <a16:colId xmlns:a16="http://schemas.microsoft.com/office/drawing/2014/main" val="3708252565"/>
                    </a:ext>
                  </a:extLst>
                </a:gridCol>
                <a:gridCol w="496461">
                  <a:extLst>
                    <a:ext uri="{9D8B030D-6E8A-4147-A177-3AD203B41FA5}">
                      <a16:colId xmlns:a16="http://schemas.microsoft.com/office/drawing/2014/main" val="3100676646"/>
                    </a:ext>
                  </a:extLst>
                </a:gridCol>
              </a:tblGrid>
              <a:tr h="54969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1391590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17CCC88-CE34-C288-BC34-C8D530D998C0}"/>
                  </a:ext>
                </a:extLst>
              </p:cNvPr>
              <p:cNvSpPr txBox="1"/>
              <p:nvPr/>
            </p:nvSpPr>
            <p:spPr>
              <a:xfrm>
                <a:off x="3786056" y="4231846"/>
                <a:ext cx="180919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21 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16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4 = 84</a:t>
                </a:r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17CCC88-CE34-C288-BC34-C8D530D998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6056" y="4231846"/>
                <a:ext cx="1809196" cy="338554"/>
              </a:xfrm>
              <a:prstGeom prst="rect">
                <a:avLst/>
              </a:prstGeom>
              <a:blipFill>
                <a:blip r:embed="rId5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223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7" grpId="0" animBg="1"/>
      <p:bldP spid="15" grpId="0" animBg="1"/>
      <p:bldP spid="16" grpId="0"/>
      <p:bldP spid="17" grpId="0"/>
      <p:bldP spid="18" grpId="0"/>
      <p:bldP spid="19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59DCFE-C108-1D7D-4C13-734087D167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47B244A-A41D-F2EE-F2FD-2B6E7C4A8415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1C63CE36-615B-B1FA-9ACB-2EC8BF10A1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D251BF4-B12D-0DEA-00CE-3306D34D2E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3C3ED3D-6C81-4328-FC35-88F6C4CFAF21}"/>
              </a:ext>
            </a:extLst>
          </p:cNvPr>
          <p:cNvSpPr txBox="1"/>
          <p:nvPr/>
        </p:nvSpPr>
        <p:spPr>
          <a:xfrm>
            <a:off x="729341" y="1859340"/>
            <a:ext cx="996042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600" b="1" dirty="0">
                <a:solidFill>
                  <a:srgbClr val="A730E1"/>
                </a:solidFill>
                <a:effectLst/>
              </a:rPr>
              <a:t>Level 1 problems</a:t>
            </a:r>
            <a:endParaRPr lang="en-GB" sz="9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94030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FADD26-5FB9-E086-15BB-54E1016AD0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C2D614D1-3D14-1362-9028-3D20C2EA9EA5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C37A2506-8AC9-C93B-4B34-BD85BDB69B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64413BF-6290-EF33-D4CB-9E61B987AA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1AC8BDB-27AA-C001-571F-B0A4B93D1CC6}"/>
              </a:ext>
            </a:extLst>
          </p:cNvPr>
          <p:cNvSpPr txBox="1"/>
          <p:nvPr/>
        </p:nvSpPr>
        <p:spPr>
          <a:xfrm>
            <a:off x="1322616" y="667329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My turn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6F25FD-AD79-5922-BB20-BF88F09D417D}"/>
              </a:ext>
            </a:extLst>
          </p:cNvPr>
          <p:cNvSpPr txBox="1"/>
          <p:nvPr/>
        </p:nvSpPr>
        <p:spPr>
          <a:xfrm>
            <a:off x="6765473" y="667329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Your turn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52CC4A-25CF-94BB-3B52-64571E59879A}"/>
              </a:ext>
            </a:extLst>
          </p:cNvPr>
          <p:cNvCxnSpPr/>
          <p:nvPr/>
        </p:nvCxnSpPr>
        <p:spPr>
          <a:xfrm>
            <a:off x="5900058" y="1247242"/>
            <a:ext cx="0" cy="447402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BEF0193-5BC6-EEFF-2822-C3E3D099451D}"/>
                  </a:ext>
                </a:extLst>
              </p:cNvPr>
              <p:cNvSpPr txBox="1"/>
              <p:nvPr/>
            </p:nvSpPr>
            <p:spPr>
              <a:xfrm>
                <a:off x="556260" y="1306287"/>
                <a:ext cx="478970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latin typeface="Century Gothic" panose="020B0502020202020204" pitchFamily="34" charset="0"/>
                  </a:rPr>
                  <a:t>Work out the missing number.</a:t>
                </a:r>
              </a:p>
              <a:p>
                <a:endParaRPr lang="en-GB" sz="1600" dirty="0">
                  <a:latin typeface="Century Gothic" panose="020B0502020202020204" pitchFamily="34" charset="0"/>
                </a:endParaRPr>
              </a:p>
              <a:p>
                <a:r>
                  <a:rPr lang="en-GB" sz="1600" dirty="0">
                    <a:latin typeface="Century Gothic" panose="020B0502020202020204" pitchFamily="34" charset="0"/>
                  </a:rPr>
                  <a:t>	3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dirty="0">
                    <a:latin typeface="Century Gothic" panose="020B0502020202020204" pitchFamily="34" charset="0"/>
                  </a:rPr>
                  <a:t>          </a:t>
                </a:r>
                <a14:m>
                  <m:oMath xmlns:m="http://schemas.openxmlformats.org/officeDocument/2006/math"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dirty="0">
                    <a:latin typeface="Century Gothic" panose="020B0502020202020204" pitchFamily="34" charset="0"/>
                  </a:rPr>
                  <a:t> 9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BEF0193-5BC6-EEFF-2822-C3E3D09945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" y="1306287"/>
                <a:ext cx="4789708" cy="830997"/>
              </a:xfrm>
              <a:prstGeom prst="rect">
                <a:avLst/>
              </a:prstGeom>
              <a:blipFill>
                <a:blip r:embed="rId4"/>
                <a:stretch>
                  <a:fillRect l="-636" t="-2190" b="-80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E122A9DF-E5CC-4A9E-D868-23644CCFEBD5}"/>
              </a:ext>
            </a:extLst>
          </p:cNvPr>
          <p:cNvSpPr txBox="1"/>
          <p:nvPr/>
        </p:nvSpPr>
        <p:spPr>
          <a:xfrm>
            <a:off x="556260" y="2398512"/>
            <a:ext cx="47897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Step 1: Show the whole</a:t>
            </a:r>
          </a:p>
          <a:p>
            <a:endParaRPr lang="en-GB" sz="1600" i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endParaRPr lang="en-GB" sz="1600" i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endParaRPr lang="en-GB" sz="1200" i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Step 2: Subtract the given part</a:t>
            </a:r>
          </a:p>
          <a:p>
            <a:endParaRPr lang="en-GB" sz="1600" i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endParaRPr lang="en-GB" sz="1600" i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endParaRPr lang="en-GB" sz="1200" i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Step 3: Count the other part</a:t>
            </a:r>
          </a:p>
          <a:p>
            <a:endParaRPr lang="en-GB" sz="1600" i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endParaRPr lang="en-GB" sz="1600" i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endParaRPr lang="en-GB" sz="1200" i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Step 4: Write the missing number</a:t>
            </a:r>
          </a:p>
          <a:p>
            <a:endParaRPr lang="en-GB" sz="1600" i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7A2BBEA-51BB-EB1C-901D-2B33EFF6F9E2}"/>
                  </a:ext>
                </a:extLst>
              </p:cNvPr>
              <p:cNvSpPr txBox="1"/>
              <p:nvPr/>
            </p:nvSpPr>
            <p:spPr>
              <a:xfrm>
                <a:off x="6291948" y="1306286"/>
                <a:ext cx="478970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latin typeface="Century Gothic" panose="020B0502020202020204" pitchFamily="34" charset="0"/>
                  </a:rPr>
                  <a:t>Work out the missing number.</a:t>
                </a:r>
              </a:p>
              <a:p>
                <a:endParaRPr lang="en-GB" sz="1600" dirty="0">
                  <a:latin typeface="Century Gothic" panose="020B0502020202020204" pitchFamily="34" charset="0"/>
                </a:endParaRPr>
              </a:p>
              <a:p>
                <a:r>
                  <a:rPr lang="en-GB" sz="1600" dirty="0">
                    <a:latin typeface="Century Gothic" panose="020B0502020202020204" pitchFamily="34" charset="0"/>
                  </a:rPr>
                  <a:t>	          4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dirty="0">
                    <a:latin typeface="Century Gothic" panose="020B0502020202020204" pitchFamily="34" charset="0"/>
                  </a:rPr>
                  <a:t>          </a:t>
                </a:r>
                <a14:m>
                  <m:oMath xmlns:m="http://schemas.openxmlformats.org/officeDocument/2006/math">
                    <m:r>
                      <a:rPr lang="en-GB" sz="1600" i="1" dirty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dirty="0">
                    <a:latin typeface="Century Gothic" panose="020B0502020202020204" pitchFamily="34" charset="0"/>
                  </a:rPr>
                  <a:t> 7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7A2BBEA-51BB-EB1C-901D-2B33EFF6F9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1948" y="1306286"/>
                <a:ext cx="4789708" cy="830997"/>
              </a:xfrm>
              <a:prstGeom prst="rect">
                <a:avLst/>
              </a:prstGeom>
              <a:blipFill>
                <a:blip r:embed="rId5"/>
                <a:stretch>
                  <a:fillRect l="-636" t="-2190" b="-80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00F18764-7B04-5857-8307-8A14B49ADFC8}"/>
              </a:ext>
            </a:extLst>
          </p:cNvPr>
          <p:cNvSpPr txBox="1"/>
          <p:nvPr/>
        </p:nvSpPr>
        <p:spPr>
          <a:xfrm>
            <a:off x="5011920" y="5130482"/>
            <a:ext cx="4285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6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EB3B91-2364-42C8-4E2F-5F032B5EFD4C}"/>
              </a:ext>
            </a:extLst>
          </p:cNvPr>
          <p:cNvSpPr/>
          <p:nvPr/>
        </p:nvSpPr>
        <p:spPr>
          <a:xfrm>
            <a:off x="1971020" y="1780360"/>
            <a:ext cx="379926" cy="3863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D9FCA2A-A08B-3878-036F-2325B6CE1D79}"/>
                  </a:ext>
                </a:extLst>
              </p:cNvPr>
              <p:cNvSpPr txBox="1"/>
              <p:nvPr/>
            </p:nvSpPr>
            <p:spPr>
              <a:xfrm>
                <a:off x="3027905" y="5145907"/>
                <a:ext cx="456859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latin typeface="Century Gothic" panose="020B0502020202020204" pitchFamily="34" charset="0"/>
                  </a:rPr>
                  <a:t>	          3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dirty="0">
                    <a:latin typeface="Century Gothic" panose="020B0502020202020204" pitchFamily="34" charset="0"/>
                  </a:rPr>
                  <a:t>          </a:t>
                </a:r>
                <a14:m>
                  <m:oMath xmlns:m="http://schemas.openxmlformats.org/officeDocument/2006/math"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dirty="0">
                    <a:latin typeface="Century Gothic" panose="020B0502020202020204" pitchFamily="34" charset="0"/>
                  </a:rPr>
                  <a:t> 9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D9FCA2A-A08B-3878-036F-2325B6CE1D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7905" y="5145907"/>
                <a:ext cx="4568597" cy="338554"/>
              </a:xfrm>
              <a:prstGeom prst="rect">
                <a:avLst/>
              </a:prstGeom>
              <a:blipFill>
                <a:blip r:embed="rId6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78ECD982-E721-A781-04F7-13872AC5C9B4}"/>
              </a:ext>
            </a:extLst>
          </p:cNvPr>
          <p:cNvSpPr/>
          <p:nvPr/>
        </p:nvSpPr>
        <p:spPr>
          <a:xfrm>
            <a:off x="4991584" y="5103617"/>
            <a:ext cx="379926" cy="3863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78C65AF9-8B67-3FE5-9D8C-430CD220AC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914938"/>
              </p:ext>
            </p:extLst>
          </p:nvPr>
        </p:nvGraphicFramePr>
        <p:xfrm>
          <a:off x="4021735" y="2293504"/>
          <a:ext cx="1620000" cy="646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">
                  <a:extLst>
                    <a:ext uri="{9D8B030D-6E8A-4147-A177-3AD203B41FA5}">
                      <a16:colId xmlns:a16="http://schemas.microsoft.com/office/drawing/2014/main" val="2563847141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784182703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078485651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832645346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3322077224"/>
                    </a:ext>
                  </a:extLst>
                </a:gridCol>
              </a:tblGrid>
              <a:tr h="323166"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7283580"/>
                  </a:ext>
                </a:extLst>
              </a:tr>
              <a:tr h="323166"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4793250"/>
                  </a:ext>
                </a:extLst>
              </a:tr>
            </a:tbl>
          </a:graphicData>
        </a:graphic>
      </p:graphicFrame>
      <p:sp>
        <p:nvSpPr>
          <p:cNvPr id="17" name="Oval 16">
            <a:extLst>
              <a:ext uri="{FF2B5EF4-FFF2-40B4-BE49-F238E27FC236}">
                <a16:creationId xmlns:a16="http://schemas.microsoft.com/office/drawing/2014/main" id="{4EDDF68C-FA0D-CE3D-FFEA-3A6EA2F97A7C}"/>
              </a:ext>
            </a:extLst>
          </p:cNvPr>
          <p:cNvSpPr/>
          <p:nvPr/>
        </p:nvSpPr>
        <p:spPr>
          <a:xfrm>
            <a:off x="4047581" y="2321381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CE642F7-D0C4-82B7-562A-47403D20F368}"/>
              </a:ext>
            </a:extLst>
          </p:cNvPr>
          <p:cNvSpPr/>
          <p:nvPr/>
        </p:nvSpPr>
        <p:spPr>
          <a:xfrm>
            <a:off x="4375267" y="2321381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2139D96-E47E-4EDF-B0C6-E7E76C3963BC}"/>
              </a:ext>
            </a:extLst>
          </p:cNvPr>
          <p:cNvSpPr/>
          <p:nvPr/>
        </p:nvSpPr>
        <p:spPr>
          <a:xfrm>
            <a:off x="4702953" y="2321381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91455AA-7E2C-25B1-811B-CE44A337E811}"/>
              </a:ext>
            </a:extLst>
          </p:cNvPr>
          <p:cNvSpPr/>
          <p:nvPr/>
        </p:nvSpPr>
        <p:spPr>
          <a:xfrm>
            <a:off x="5030639" y="2321381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7028572-2FBA-F453-777A-4606A5C65013}"/>
              </a:ext>
            </a:extLst>
          </p:cNvPr>
          <p:cNvSpPr/>
          <p:nvPr/>
        </p:nvSpPr>
        <p:spPr>
          <a:xfrm>
            <a:off x="5350373" y="2321381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5DDD200-56F7-D894-1544-2DF1CF4222FB}"/>
              </a:ext>
            </a:extLst>
          </p:cNvPr>
          <p:cNvSpPr/>
          <p:nvPr/>
        </p:nvSpPr>
        <p:spPr>
          <a:xfrm>
            <a:off x="4055533" y="2644118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113AEF3-0F93-BC4F-80F6-1FDB314E240C}"/>
              </a:ext>
            </a:extLst>
          </p:cNvPr>
          <p:cNvSpPr/>
          <p:nvPr/>
        </p:nvSpPr>
        <p:spPr>
          <a:xfrm>
            <a:off x="4383219" y="2644118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4368F95-E18D-32C6-889A-655EFB5CD6F1}"/>
              </a:ext>
            </a:extLst>
          </p:cNvPr>
          <p:cNvSpPr/>
          <p:nvPr/>
        </p:nvSpPr>
        <p:spPr>
          <a:xfrm>
            <a:off x="4710905" y="2644118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5CDF5AB-1240-A655-5515-E39FC39F982F}"/>
              </a:ext>
            </a:extLst>
          </p:cNvPr>
          <p:cNvSpPr/>
          <p:nvPr/>
        </p:nvSpPr>
        <p:spPr>
          <a:xfrm>
            <a:off x="5030639" y="2644118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906B9E71-6C93-7A8E-C3D7-FF48AD9272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986746"/>
              </p:ext>
            </p:extLst>
          </p:nvPr>
        </p:nvGraphicFramePr>
        <p:xfrm>
          <a:off x="4021735" y="3152959"/>
          <a:ext cx="1620000" cy="646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">
                  <a:extLst>
                    <a:ext uri="{9D8B030D-6E8A-4147-A177-3AD203B41FA5}">
                      <a16:colId xmlns:a16="http://schemas.microsoft.com/office/drawing/2014/main" val="2563847141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784182703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078485651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832645346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3322077224"/>
                    </a:ext>
                  </a:extLst>
                </a:gridCol>
              </a:tblGrid>
              <a:tr h="323166"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7283580"/>
                  </a:ext>
                </a:extLst>
              </a:tr>
              <a:tr h="323166"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4793250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:a16="http://schemas.microsoft.com/office/drawing/2014/main" id="{B8F9B4FF-1CD7-4A9D-E076-7C0F54AD7DF2}"/>
              </a:ext>
            </a:extLst>
          </p:cNvPr>
          <p:cNvSpPr/>
          <p:nvPr/>
        </p:nvSpPr>
        <p:spPr>
          <a:xfrm>
            <a:off x="4047581" y="3170743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8F23FE5-8F51-8F02-E36A-F9986492E83A}"/>
              </a:ext>
            </a:extLst>
          </p:cNvPr>
          <p:cNvSpPr/>
          <p:nvPr/>
        </p:nvSpPr>
        <p:spPr>
          <a:xfrm>
            <a:off x="4375267" y="3170743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773D95A6-C806-8022-572A-234F15A45D55}"/>
              </a:ext>
            </a:extLst>
          </p:cNvPr>
          <p:cNvSpPr/>
          <p:nvPr/>
        </p:nvSpPr>
        <p:spPr>
          <a:xfrm>
            <a:off x="4702953" y="3170743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B543564-68BB-B348-8B48-F68E749DE208}"/>
              </a:ext>
            </a:extLst>
          </p:cNvPr>
          <p:cNvSpPr/>
          <p:nvPr/>
        </p:nvSpPr>
        <p:spPr>
          <a:xfrm>
            <a:off x="5030639" y="3170743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79842EA-FD5A-6DE8-8E57-7927D04E21EC}"/>
              </a:ext>
            </a:extLst>
          </p:cNvPr>
          <p:cNvSpPr/>
          <p:nvPr/>
        </p:nvSpPr>
        <p:spPr>
          <a:xfrm>
            <a:off x="5350373" y="3170743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9BC2F49-5DC3-C5D7-BB2A-3CF7F2C92F84}"/>
              </a:ext>
            </a:extLst>
          </p:cNvPr>
          <p:cNvSpPr/>
          <p:nvPr/>
        </p:nvSpPr>
        <p:spPr>
          <a:xfrm>
            <a:off x="4055533" y="3493480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EF16101-197D-F19C-274B-F91E8E0573DB}"/>
              </a:ext>
            </a:extLst>
          </p:cNvPr>
          <p:cNvSpPr/>
          <p:nvPr/>
        </p:nvSpPr>
        <p:spPr>
          <a:xfrm>
            <a:off x="4383219" y="3493480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5010E109-0E0A-2705-EC96-177671434C79}"/>
              </a:ext>
            </a:extLst>
          </p:cNvPr>
          <p:cNvSpPr/>
          <p:nvPr/>
        </p:nvSpPr>
        <p:spPr>
          <a:xfrm>
            <a:off x="4710905" y="3493480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ACEF975-D5C7-1CE2-D3C3-360E62E123B8}"/>
              </a:ext>
            </a:extLst>
          </p:cNvPr>
          <p:cNvSpPr/>
          <p:nvPr/>
        </p:nvSpPr>
        <p:spPr>
          <a:xfrm>
            <a:off x="5030639" y="3493480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68F0063-D9C4-4A7D-B7C9-FBC153E37C1A}"/>
              </a:ext>
            </a:extLst>
          </p:cNvPr>
          <p:cNvCxnSpPr>
            <a:cxnSpLocks/>
            <a:endCxn id="26" idx="1"/>
          </p:cNvCxnSpPr>
          <p:nvPr/>
        </p:nvCxnSpPr>
        <p:spPr>
          <a:xfrm flipH="1">
            <a:off x="4021735" y="3152959"/>
            <a:ext cx="320619" cy="3231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9CA22C0-5EDA-2F18-EFBC-20A6C4760D4A}"/>
              </a:ext>
            </a:extLst>
          </p:cNvPr>
          <p:cNvCxnSpPr>
            <a:cxnSpLocks/>
          </p:cNvCxnSpPr>
          <p:nvPr/>
        </p:nvCxnSpPr>
        <p:spPr>
          <a:xfrm flipH="1">
            <a:off x="4349421" y="3152959"/>
            <a:ext cx="327686" cy="3139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0B11B69-8421-8941-9A04-19AB474027E7}"/>
              </a:ext>
            </a:extLst>
          </p:cNvPr>
          <p:cNvCxnSpPr>
            <a:cxnSpLocks/>
          </p:cNvCxnSpPr>
          <p:nvPr/>
        </p:nvCxnSpPr>
        <p:spPr>
          <a:xfrm flipH="1">
            <a:off x="4677107" y="3152959"/>
            <a:ext cx="315363" cy="3108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6B76756C-75CC-E733-C321-6ADCF74268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630040"/>
              </p:ext>
            </p:extLst>
          </p:nvPr>
        </p:nvGraphicFramePr>
        <p:xfrm>
          <a:off x="4031864" y="4012413"/>
          <a:ext cx="1620000" cy="646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">
                  <a:extLst>
                    <a:ext uri="{9D8B030D-6E8A-4147-A177-3AD203B41FA5}">
                      <a16:colId xmlns:a16="http://schemas.microsoft.com/office/drawing/2014/main" val="2563847141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784182703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078485651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832645346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3322077224"/>
                    </a:ext>
                  </a:extLst>
                </a:gridCol>
              </a:tblGrid>
              <a:tr h="323166"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7283580"/>
                  </a:ext>
                </a:extLst>
              </a:tr>
              <a:tr h="323166"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4793250"/>
                  </a:ext>
                </a:extLst>
              </a:tr>
            </a:tbl>
          </a:graphicData>
        </a:graphic>
      </p:graphicFrame>
      <p:sp>
        <p:nvSpPr>
          <p:cNvPr id="41" name="Oval 40">
            <a:extLst>
              <a:ext uri="{FF2B5EF4-FFF2-40B4-BE49-F238E27FC236}">
                <a16:creationId xmlns:a16="http://schemas.microsoft.com/office/drawing/2014/main" id="{40F53EDB-A36C-F0CD-0A7F-B3B08B14BE83}"/>
              </a:ext>
            </a:extLst>
          </p:cNvPr>
          <p:cNvSpPr/>
          <p:nvPr/>
        </p:nvSpPr>
        <p:spPr>
          <a:xfrm>
            <a:off x="4057710" y="4040290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380803B-1C8B-7858-088D-4ABFE21237B9}"/>
              </a:ext>
            </a:extLst>
          </p:cNvPr>
          <p:cNvSpPr/>
          <p:nvPr/>
        </p:nvSpPr>
        <p:spPr>
          <a:xfrm>
            <a:off x="4385396" y="4040290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DE4B9A5-400B-9CE1-9860-918D422F1F7F}"/>
              </a:ext>
            </a:extLst>
          </p:cNvPr>
          <p:cNvSpPr/>
          <p:nvPr/>
        </p:nvSpPr>
        <p:spPr>
          <a:xfrm>
            <a:off x="4713082" y="4040290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F3D6838-338B-78FB-9A92-2D61829810EB}"/>
              </a:ext>
            </a:extLst>
          </p:cNvPr>
          <p:cNvSpPr/>
          <p:nvPr/>
        </p:nvSpPr>
        <p:spPr>
          <a:xfrm>
            <a:off x="5040768" y="4040290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F25C8AE1-84D1-59EB-3DC9-D084CC7B1273}"/>
              </a:ext>
            </a:extLst>
          </p:cNvPr>
          <p:cNvSpPr/>
          <p:nvPr/>
        </p:nvSpPr>
        <p:spPr>
          <a:xfrm>
            <a:off x="5360502" y="4040290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B52D28E-C761-6C5C-24B2-B451FC0203D2}"/>
              </a:ext>
            </a:extLst>
          </p:cNvPr>
          <p:cNvSpPr/>
          <p:nvPr/>
        </p:nvSpPr>
        <p:spPr>
          <a:xfrm>
            <a:off x="4065662" y="4363027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3C4F82F1-25BE-0F17-D43C-0E62C270267C}"/>
              </a:ext>
            </a:extLst>
          </p:cNvPr>
          <p:cNvSpPr/>
          <p:nvPr/>
        </p:nvSpPr>
        <p:spPr>
          <a:xfrm>
            <a:off x="4393348" y="4363027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762F7D4-BE8A-BBF3-140A-6340E2BD6EC6}"/>
              </a:ext>
            </a:extLst>
          </p:cNvPr>
          <p:cNvSpPr/>
          <p:nvPr/>
        </p:nvSpPr>
        <p:spPr>
          <a:xfrm>
            <a:off x="4721034" y="4363027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EB9BCA99-57B6-8670-D150-B30F0951D55D}"/>
              </a:ext>
            </a:extLst>
          </p:cNvPr>
          <p:cNvSpPr/>
          <p:nvPr/>
        </p:nvSpPr>
        <p:spPr>
          <a:xfrm>
            <a:off x="5040768" y="4363027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297AC0F-3B6F-E533-2E2F-F58B7D0101D8}"/>
              </a:ext>
            </a:extLst>
          </p:cNvPr>
          <p:cNvCxnSpPr>
            <a:endCxn id="40" idx="1"/>
          </p:cNvCxnSpPr>
          <p:nvPr/>
        </p:nvCxnSpPr>
        <p:spPr>
          <a:xfrm flipH="1">
            <a:off x="4031864" y="4012413"/>
            <a:ext cx="297282" cy="3231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F7BAFF6-1176-EB56-80A6-CA8F9821B580}"/>
              </a:ext>
            </a:extLst>
          </p:cNvPr>
          <p:cNvCxnSpPr/>
          <p:nvPr/>
        </p:nvCxnSpPr>
        <p:spPr>
          <a:xfrm flipH="1">
            <a:off x="4359550" y="4013294"/>
            <a:ext cx="297282" cy="3231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4610B18-462C-21B4-8C50-989E500B5F39}"/>
              </a:ext>
            </a:extLst>
          </p:cNvPr>
          <p:cNvCxnSpPr/>
          <p:nvPr/>
        </p:nvCxnSpPr>
        <p:spPr>
          <a:xfrm flipH="1">
            <a:off x="4687236" y="4010235"/>
            <a:ext cx="297282" cy="3231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06E6A20E-BD6F-CBB4-3D1F-44043BC4FAE2}"/>
              </a:ext>
            </a:extLst>
          </p:cNvPr>
          <p:cNvSpPr txBox="1"/>
          <p:nvPr/>
        </p:nvSpPr>
        <p:spPr>
          <a:xfrm>
            <a:off x="5019679" y="3995455"/>
            <a:ext cx="292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1FD13D9-05D8-C04A-E32A-D1B5CD958257}"/>
              </a:ext>
            </a:extLst>
          </p:cNvPr>
          <p:cNvSpPr txBox="1"/>
          <p:nvPr/>
        </p:nvSpPr>
        <p:spPr>
          <a:xfrm>
            <a:off x="5339413" y="3995455"/>
            <a:ext cx="292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C73CD5E-B0E0-7699-7C01-EDA10C1A3CA9}"/>
              </a:ext>
            </a:extLst>
          </p:cNvPr>
          <p:cNvSpPr txBox="1"/>
          <p:nvPr/>
        </p:nvSpPr>
        <p:spPr>
          <a:xfrm>
            <a:off x="4049829" y="4312056"/>
            <a:ext cx="292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3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DB59AA3-770E-C03A-A5EC-4B985764578C}"/>
              </a:ext>
            </a:extLst>
          </p:cNvPr>
          <p:cNvSpPr txBox="1"/>
          <p:nvPr/>
        </p:nvSpPr>
        <p:spPr>
          <a:xfrm>
            <a:off x="4369563" y="4312056"/>
            <a:ext cx="292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4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41EC608-4D25-852C-117F-DC3A84722528}"/>
              </a:ext>
            </a:extLst>
          </p:cNvPr>
          <p:cNvSpPr txBox="1"/>
          <p:nvPr/>
        </p:nvSpPr>
        <p:spPr>
          <a:xfrm>
            <a:off x="4699945" y="4312056"/>
            <a:ext cx="292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5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AB854A9-0073-6B22-CA72-6BF07E193AC5}"/>
              </a:ext>
            </a:extLst>
          </p:cNvPr>
          <p:cNvSpPr txBox="1"/>
          <p:nvPr/>
        </p:nvSpPr>
        <p:spPr>
          <a:xfrm>
            <a:off x="5019679" y="4312056"/>
            <a:ext cx="292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6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AF095658-B2FF-F28F-510F-4F9632B4B505}"/>
              </a:ext>
            </a:extLst>
          </p:cNvPr>
          <p:cNvSpPr/>
          <p:nvPr/>
        </p:nvSpPr>
        <p:spPr>
          <a:xfrm>
            <a:off x="8269932" y="1753176"/>
            <a:ext cx="379926" cy="3863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734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12" grpId="0"/>
      <p:bldP spid="13" grpId="0"/>
      <p:bldP spid="7" grpId="0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3" grpId="0"/>
      <p:bldP spid="54" grpId="0"/>
      <p:bldP spid="55" grpId="0"/>
      <p:bldP spid="56" grpId="0"/>
      <p:bldP spid="57" grpId="0"/>
      <p:bldP spid="58" grpId="0"/>
      <p:bldP spid="5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79594F-E7FF-8E72-942F-03989F7C17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46046D62-80B4-C818-1DB6-A2D130899DB2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7BA72990-96F2-D2EC-864D-15D2CA7910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2F2738B-FD74-73EE-DB56-55F2CBE14B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E65A889-1A98-425B-41DD-D318353BB267}"/>
              </a:ext>
            </a:extLst>
          </p:cNvPr>
          <p:cNvSpPr txBox="1"/>
          <p:nvPr/>
        </p:nvSpPr>
        <p:spPr>
          <a:xfrm>
            <a:off x="1322616" y="743523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My turn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0C7E2D-D0A0-5933-4D18-FCB122D7A6E0}"/>
              </a:ext>
            </a:extLst>
          </p:cNvPr>
          <p:cNvSpPr txBox="1"/>
          <p:nvPr/>
        </p:nvSpPr>
        <p:spPr>
          <a:xfrm>
            <a:off x="6765473" y="743523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Your turn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DD01AB7-EC69-BC70-93BE-4A702A73125F}"/>
              </a:ext>
            </a:extLst>
          </p:cNvPr>
          <p:cNvCxnSpPr/>
          <p:nvPr/>
        </p:nvCxnSpPr>
        <p:spPr>
          <a:xfrm>
            <a:off x="5900058" y="1197425"/>
            <a:ext cx="0" cy="447402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6373E00-EEE4-8977-2FD0-F51EE4F1665B}"/>
              </a:ext>
            </a:extLst>
          </p:cNvPr>
          <p:cNvSpPr txBox="1"/>
          <p:nvPr/>
        </p:nvSpPr>
        <p:spPr>
          <a:xfrm>
            <a:off x="556260" y="1382481"/>
            <a:ext cx="47897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entury Gothic" panose="020B0502020202020204" pitchFamily="34" charset="0"/>
              </a:rPr>
              <a:t>There are 10 counters in a bag.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5 of the counters are yellow.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4 of the counters are blue.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The rest of the counters are red.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How many red counters are there?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9D9B6E-5DE1-9C2E-B781-FDB6C15F8C6A}"/>
              </a:ext>
            </a:extLst>
          </p:cNvPr>
          <p:cNvSpPr txBox="1"/>
          <p:nvPr/>
        </p:nvSpPr>
        <p:spPr>
          <a:xfrm>
            <a:off x="556260" y="2884097"/>
            <a:ext cx="47897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Step 1: Show the whole</a:t>
            </a:r>
          </a:p>
          <a:p>
            <a:endParaRPr lang="en-GB" sz="1600" i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endParaRPr lang="en-GB" sz="1600" i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endParaRPr lang="en-GB" sz="1600" i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Step 2: Subtract the parts</a:t>
            </a:r>
          </a:p>
          <a:p>
            <a:endParaRPr lang="en-GB" sz="1600" i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endParaRPr lang="en-GB" sz="1600" i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endParaRPr lang="en-GB" sz="1600" i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Step 3: Count the other part</a:t>
            </a:r>
          </a:p>
          <a:p>
            <a:endParaRPr lang="en-GB" sz="1600" i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1A3960-2B29-1BC8-8DC1-2DC1DB92BE65}"/>
              </a:ext>
            </a:extLst>
          </p:cNvPr>
          <p:cNvSpPr txBox="1"/>
          <p:nvPr/>
        </p:nvSpPr>
        <p:spPr>
          <a:xfrm>
            <a:off x="6291948" y="1382480"/>
            <a:ext cx="47897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entury Gothic" panose="020B0502020202020204" pitchFamily="34" charset="0"/>
              </a:rPr>
              <a:t>There are 10 counters in a bag.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2 of the counters are yellow.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4 of the counters are blue.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The rest of the counters are red.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How many red counters are there?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C3E659-AE9A-FFF8-653A-8CB11F0E61FE}"/>
              </a:ext>
            </a:extLst>
          </p:cNvPr>
          <p:cNvSpPr txBox="1"/>
          <p:nvPr/>
        </p:nvSpPr>
        <p:spPr>
          <a:xfrm>
            <a:off x="3298379" y="5403050"/>
            <a:ext cx="2601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There is 1 red counter.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1D0F1FB-6286-B1EE-E363-B80AD64CF1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677694"/>
              </p:ext>
            </p:extLst>
          </p:nvPr>
        </p:nvGraphicFramePr>
        <p:xfrm>
          <a:off x="3871576" y="2872173"/>
          <a:ext cx="1620000" cy="646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">
                  <a:extLst>
                    <a:ext uri="{9D8B030D-6E8A-4147-A177-3AD203B41FA5}">
                      <a16:colId xmlns:a16="http://schemas.microsoft.com/office/drawing/2014/main" val="2563847141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784182703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078485651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832645346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3322077224"/>
                    </a:ext>
                  </a:extLst>
                </a:gridCol>
              </a:tblGrid>
              <a:tr h="323166"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7283580"/>
                  </a:ext>
                </a:extLst>
              </a:tr>
              <a:tr h="323166"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4793250"/>
                  </a:ext>
                </a:extLst>
              </a:tr>
            </a:tbl>
          </a:graphicData>
        </a:graphic>
      </p:graphicFrame>
      <p:sp>
        <p:nvSpPr>
          <p:cNvPr id="7" name="Oval 6">
            <a:extLst>
              <a:ext uri="{FF2B5EF4-FFF2-40B4-BE49-F238E27FC236}">
                <a16:creationId xmlns:a16="http://schemas.microsoft.com/office/drawing/2014/main" id="{F72F35B4-E27F-4726-D66C-60B9C9D29882}"/>
              </a:ext>
            </a:extLst>
          </p:cNvPr>
          <p:cNvSpPr/>
          <p:nvPr/>
        </p:nvSpPr>
        <p:spPr>
          <a:xfrm>
            <a:off x="3897422" y="2900050"/>
            <a:ext cx="263484" cy="263484"/>
          </a:xfrm>
          <a:prstGeom prst="ellipse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5EF6F46-ACE8-857E-B866-AEF619FDBBBE}"/>
              </a:ext>
            </a:extLst>
          </p:cNvPr>
          <p:cNvSpPr/>
          <p:nvPr/>
        </p:nvSpPr>
        <p:spPr>
          <a:xfrm>
            <a:off x="4225108" y="2900050"/>
            <a:ext cx="263484" cy="263484"/>
          </a:xfrm>
          <a:prstGeom prst="ellipse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0838A88-D406-7E13-970A-26638E392253}"/>
              </a:ext>
            </a:extLst>
          </p:cNvPr>
          <p:cNvSpPr/>
          <p:nvPr/>
        </p:nvSpPr>
        <p:spPr>
          <a:xfrm>
            <a:off x="4552794" y="2900050"/>
            <a:ext cx="263484" cy="263484"/>
          </a:xfrm>
          <a:prstGeom prst="ellipse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BD97E0D-3D6D-D36F-A67E-BA7BF0543509}"/>
              </a:ext>
            </a:extLst>
          </p:cNvPr>
          <p:cNvSpPr/>
          <p:nvPr/>
        </p:nvSpPr>
        <p:spPr>
          <a:xfrm>
            <a:off x="4880480" y="2900050"/>
            <a:ext cx="263484" cy="263484"/>
          </a:xfrm>
          <a:prstGeom prst="ellipse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CF57069-C4AE-51F0-CA9E-4DD0543D205B}"/>
              </a:ext>
            </a:extLst>
          </p:cNvPr>
          <p:cNvSpPr/>
          <p:nvPr/>
        </p:nvSpPr>
        <p:spPr>
          <a:xfrm>
            <a:off x="5200214" y="2900050"/>
            <a:ext cx="263484" cy="263484"/>
          </a:xfrm>
          <a:prstGeom prst="ellipse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4A51402-ECC1-063C-2BAB-9F204502A1A7}"/>
              </a:ext>
            </a:extLst>
          </p:cNvPr>
          <p:cNvSpPr/>
          <p:nvPr/>
        </p:nvSpPr>
        <p:spPr>
          <a:xfrm>
            <a:off x="3905374" y="3222787"/>
            <a:ext cx="263484" cy="263484"/>
          </a:xfrm>
          <a:prstGeom prst="ellipse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DA332AB-905E-EAD5-1F35-6BFD8CAE9BA4}"/>
              </a:ext>
            </a:extLst>
          </p:cNvPr>
          <p:cNvSpPr/>
          <p:nvPr/>
        </p:nvSpPr>
        <p:spPr>
          <a:xfrm>
            <a:off x="4233060" y="3222787"/>
            <a:ext cx="263484" cy="263484"/>
          </a:xfrm>
          <a:prstGeom prst="ellipse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3891ED8-7076-DE53-868E-F073DFA06DCA}"/>
              </a:ext>
            </a:extLst>
          </p:cNvPr>
          <p:cNvSpPr/>
          <p:nvPr/>
        </p:nvSpPr>
        <p:spPr>
          <a:xfrm>
            <a:off x="4560746" y="3222787"/>
            <a:ext cx="263484" cy="263484"/>
          </a:xfrm>
          <a:prstGeom prst="ellipse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3105C04-BCC6-E033-9DC2-5C4CEA77222A}"/>
              </a:ext>
            </a:extLst>
          </p:cNvPr>
          <p:cNvSpPr/>
          <p:nvPr/>
        </p:nvSpPr>
        <p:spPr>
          <a:xfrm>
            <a:off x="4880480" y="3222787"/>
            <a:ext cx="263484" cy="263484"/>
          </a:xfrm>
          <a:prstGeom prst="ellipse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7CD86448-C1AE-20F0-5FDB-AA11C1C0AC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904782"/>
              </p:ext>
            </p:extLst>
          </p:nvPr>
        </p:nvGraphicFramePr>
        <p:xfrm>
          <a:off x="3871576" y="3731628"/>
          <a:ext cx="1620000" cy="646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">
                  <a:extLst>
                    <a:ext uri="{9D8B030D-6E8A-4147-A177-3AD203B41FA5}">
                      <a16:colId xmlns:a16="http://schemas.microsoft.com/office/drawing/2014/main" val="2563847141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784182703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078485651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832645346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3322077224"/>
                    </a:ext>
                  </a:extLst>
                </a:gridCol>
              </a:tblGrid>
              <a:tr h="323166"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7283580"/>
                  </a:ext>
                </a:extLst>
              </a:tr>
              <a:tr h="323166"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4793250"/>
                  </a:ext>
                </a:extLst>
              </a:tr>
            </a:tbl>
          </a:graphicData>
        </a:graphic>
      </p:graphicFrame>
      <p:sp>
        <p:nvSpPr>
          <p:cNvPr id="24" name="Oval 23">
            <a:extLst>
              <a:ext uri="{FF2B5EF4-FFF2-40B4-BE49-F238E27FC236}">
                <a16:creationId xmlns:a16="http://schemas.microsoft.com/office/drawing/2014/main" id="{2FD6D41B-33F1-6052-7BFA-2383C6C44577}"/>
              </a:ext>
            </a:extLst>
          </p:cNvPr>
          <p:cNvSpPr/>
          <p:nvPr/>
        </p:nvSpPr>
        <p:spPr>
          <a:xfrm>
            <a:off x="3897422" y="3749412"/>
            <a:ext cx="263484" cy="263484"/>
          </a:xfrm>
          <a:prstGeom prst="ellipse">
            <a:avLst/>
          </a:prstGeom>
          <a:solidFill>
            <a:srgbClr val="FFFF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C982D9F-6686-DB11-1843-1F5495E753A8}"/>
              </a:ext>
            </a:extLst>
          </p:cNvPr>
          <p:cNvSpPr/>
          <p:nvPr/>
        </p:nvSpPr>
        <p:spPr>
          <a:xfrm>
            <a:off x="4225108" y="3749412"/>
            <a:ext cx="263484" cy="263484"/>
          </a:xfrm>
          <a:prstGeom prst="ellipse">
            <a:avLst/>
          </a:prstGeom>
          <a:solidFill>
            <a:srgbClr val="FFFF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A386B05-1FD5-2979-967A-3B6B8AB0089B}"/>
              </a:ext>
            </a:extLst>
          </p:cNvPr>
          <p:cNvSpPr/>
          <p:nvPr/>
        </p:nvSpPr>
        <p:spPr>
          <a:xfrm>
            <a:off x="4552794" y="3749412"/>
            <a:ext cx="263484" cy="263484"/>
          </a:xfrm>
          <a:prstGeom prst="ellipse">
            <a:avLst/>
          </a:prstGeom>
          <a:solidFill>
            <a:srgbClr val="FFFF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4DFAED6-5B19-504F-BF63-571FD23D3B8B}"/>
              </a:ext>
            </a:extLst>
          </p:cNvPr>
          <p:cNvSpPr/>
          <p:nvPr/>
        </p:nvSpPr>
        <p:spPr>
          <a:xfrm>
            <a:off x="4880480" y="3749412"/>
            <a:ext cx="263484" cy="263484"/>
          </a:xfrm>
          <a:prstGeom prst="ellipse">
            <a:avLst/>
          </a:prstGeom>
          <a:solidFill>
            <a:srgbClr val="FFFF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06A3178-7A16-CD07-A898-E265BD6205F8}"/>
              </a:ext>
            </a:extLst>
          </p:cNvPr>
          <p:cNvSpPr/>
          <p:nvPr/>
        </p:nvSpPr>
        <p:spPr>
          <a:xfrm>
            <a:off x="5200214" y="3749412"/>
            <a:ext cx="263484" cy="263484"/>
          </a:xfrm>
          <a:prstGeom prst="ellipse">
            <a:avLst/>
          </a:prstGeom>
          <a:solidFill>
            <a:srgbClr val="FFFF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E0B46C3-434E-D0C2-C3A1-5535EEAEC58B}"/>
              </a:ext>
            </a:extLst>
          </p:cNvPr>
          <p:cNvSpPr/>
          <p:nvPr/>
        </p:nvSpPr>
        <p:spPr>
          <a:xfrm>
            <a:off x="3905374" y="4072149"/>
            <a:ext cx="263484" cy="263484"/>
          </a:xfrm>
          <a:prstGeom prst="ellipse">
            <a:avLst/>
          </a:prstGeom>
          <a:solidFill>
            <a:srgbClr val="00B0F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28C3FCC0-5F87-A30D-A7E6-C5A13ED6E948}"/>
              </a:ext>
            </a:extLst>
          </p:cNvPr>
          <p:cNvSpPr/>
          <p:nvPr/>
        </p:nvSpPr>
        <p:spPr>
          <a:xfrm>
            <a:off x="4233060" y="4072149"/>
            <a:ext cx="263484" cy="263484"/>
          </a:xfrm>
          <a:prstGeom prst="ellipse">
            <a:avLst/>
          </a:prstGeom>
          <a:solidFill>
            <a:srgbClr val="00B0F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91D2DBF-ED1F-871B-451C-D958C06F1B8C}"/>
              </a:ext>
            </a:extLst>
          </p:cNvPr>
          <p:cNvSpPr/>
          <p:nvPr/>
        </p:nvSpPr>
        <p:spPr>
          <a:xfrm>
            <a:off x="4560746" y="4072149"/>
            <a:ext cx="263484" cy="263484"/>
          </a:xfrm>
          <a:prstGeom prst="ellipse">
            <a:avLst/>
          </a:prstGeom>
          <a:solidFill>
            <a:srgbClr val="00B0F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F2921E5-4F4A-C1E1-34E1-939A20C09948}"/>
              </a:ext>
            </a:extLst>
          </p:cNvPr>
          <p:cNvSpPr/>
          <p:nvPr/>
        </p:nvSpPr>
        <p:spPr>
          <a:xfrm>
            <a:off x="4880480" y="4072149"/>
            <a:ext cx="263484" cy="263484"/>
          </a:xfrm>
          <a:prstGeom prst="ellipse">
            <a:avLst/>
          </a:prstGeom>
          <a:solidFill>
            <a:srgbClr val="00B0F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0E05EBA-C6BA-2B76-7F36-6BD04B0EA6E2}"/>
              </a:ext>
            </a:extLst>
          </p:cNvPr>
          <p:cNvCxnSpPr>
            <a:cxnSpLocks/>
            <a:endCxn id="23" idx="1"/>
          </p:cNvCxnSpPr>
          <p:nvPr/>
        </p:nvCxnSpPr>
        <p:spPr>
          <a:xfrm flipH="1">
            <a:off x="3871576" y="3731480"/>
            <a:ext cx="320619" cy="323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23884E0-8D0F-492E-3E85-E73D9D38680B}"/>
              </a:ext>
            </a:extLst>
          </p:cNvPr>
          <p:cNvCxnSpPr>
            <a:cxnSpLocks/>
          </p:cNvCxnSpPr>
          <p:nvPr/>
        </p:nvCxnSpPr>
        <p:spPr>
          <a:xfrm flipH="1">
            <a:off x="4199262" y="3731480"/>
            <a:ext cx="327686" cy="3141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F8D7013-C3F3-F1E2-AA0F-28339FA2888A}"/>
              </a:ext>
            </a:extLst>
          </p:cNvPr>
          <p:cNvCxnSpPr>
            <a:cxnSpLocks/>
          </p:cNvCxnSpPr>
          <p:nvPr/>
        </p:nvCxnSpPr>
        <p:spPr>
          <a:xfrm flipH="1">
            <a:off x="4526948" y="3731480"/>
            <a:ext cx="315363" cy="3110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3E17A458-D610-D313-9974-7377E15C41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81114"/>
              </p:ext>
            </p:extLst>
          </p:nvPr>
        </p:nvGraphicFramePr>
        <p:xfrm>
          <a:off x="3881705" y="4591082"/>
          <a:ext cx="1620000" cy="646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">
                  <a:extLst>
                    <a:ext uri="{9D8B030D-6E8A-4147-A177-3AD203B41FA5}">
                      <a16:colId xmlns:a16="http://schemas.microsoft.com/office/drawing/2014/main" val="2563847141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784182703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078485651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832645346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3322077224"/>
                    </a:ext>
                  </a:extLst>
                </a:gridCol>
              </a:tblGrid>
              <a:tr h="323166"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7283580"/>
                  </a:ext>
                </a:extLst>
              </a:tr>
              <a:tr h="323166"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4793250"/>
                  </a:ext>
                </a:extLst>
              </a:tr>
            </a:tbl>
          </a:graphicData>
        </a:graphic>
      </p:graphicFrame>
      <p:sp>
        <p:nvSpPr>
          <p:cNvPr id="55" name="Oval 54">
            <a:extLst>
              <a:ext uri="{FF2B5EF4-FFF2-40B4-BE49-F238E27FC236}">
                <a16:creationId xmlns:a16="http://schemas.microsoft.com/office/drawing/2014/main" id="{6924A85C-7C4D-9D2E-61F1-F2A7E2B0B4EC}"/>
              </a:ext>
            </a:extLst>
          </p:cNvPr>
          <p:cNvSpPr/>
          <p:nvPr/>
        </p:nvSpPr>
        <p:spPr>
          <a:xfrm>
            <a:off x="5200214" y="3222787"/>
            <a:ext cx="263484" cy="263484"/>
          </a:xfrm>
          <a:prstGeom prst="ellipse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FA29566B-17CC-037C-7791-B3F318E5DD2D}"/>
              </a:ext>
            </a:extLst>
          </p:cNvPr>
          <p:cNvSpPr/>
          <p:nvPr/>
        </p:nvSpPr>
        <p:spPr>
          <a:xfrm>
            <a:off x="5200214" y="4080816"/>
            <a:ext cx="263484" cy="263484"/>
          </a:xfrm>
          <a:prstGeom prst="ellipse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F30EC01-1817-996A-459F-3437F7C29EC9}"/>
              </a:ext>
            </a:extLst>
          </p:cNvPr>
          <p:cNvCxnSpPr>
            <a:cxnSpLocks/>
          </p:cNvCxnSpPr>
          <p:nvPr/>
        </p:nvCxnSpPr>
        <p:spPr>
          <a:xfrm flipH="1">
            <a:off x="4851864" y="3730353"/>
            <a:ext cx="318133" cy="3244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77DBBFC9-1D41-E759-57ED-52C523D96FD0}"/>
              </a:ext>
            </a:extLst>
          </p:cNvPr>
          <p:cNvCxnSpPr>
            <a:cxnSpLocks/>
          </p:cNvCxnSpPr>
          <p:nvPr/>
        </p:nvCxnSpPr>
        <p:spPr>
          <a:xfrm flipH="1">
            <a:off x="5179550" y="3734391"/>
            <a:ext cx="297811" cy="3204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19AA28A-2CB4-AC5E-9416-7D2831E8F8B1}"/>
              </a:ext>
            </a:extLst>
          </p:cNvPr>
          <p:cNvCxnSpPr>
            <a:cxnSpLocks/>
          </p:cNvCxnSpPr>
          <p:nvPr/>
        </p:nvCxnSpPr>
        <p:spPr>
          <a:xfrm flipH="1">
            <a:off x="3867507" y="4055542"/>
            <a:ext cx="320619" cy="323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3776E14-02DB-4F7F-89EC-C12FC80DE999}"/>
              </a:ext>
            </a:extLst>
          </p:cNvPr>
          <p:cNvCxnSpPr>
            <a:cxnSpLocks/>
          </p:cNvCxnSpPr>
          <p:nvPr/>
        </p:nvCxnSpPr>
        <p:spPr>
          <a:xfrm flipH="1">
            <a:off x="4195193" y="4055542"/>
            <a:ext cx="327686" cy="3141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D07BB88-5F98-B622-74B4-E156988EB988}"/>
              </a:ext>
            </a:extLst>
          </p:cNvPr>
          <p:cNvCxnSpPr>
            <a:cxnSpLocks/>
          </p:cNvCxnSpPr>
          <p:nvPr/>
        </p:nvCxnSpPr>
        <p:spPr>
          <a:xfrm flipH="1">
            <a:off x="4522879" y="4055542"/>
            <a:ext cx="315363" cy="3110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0389048-05FD-D528-4E2F-BA13D9EBD7F7}"/>
              </a:ext>
            </a:extLst>
          </p:cNvPr>
          <p:cNvCxnSpPr>
            <a:cxnSpLocks/>
          </p:cNvCxnSpPr>
          <p:nvPr/>
        </p:nvCxnSpPr>
        <p:spPr>
          <a:xfrm flipH="1">
            <a:off x="4847795" y="4054415"/>
            <a:ext cx="318133" cy="3244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Oval 69">
            <a:extLst>
              <a:ext uri="{FF2B5EF4-FFF2-40B4-BE49-F238E27FC236}">
                <a16:creationId xmlns:a16="http://schemas.microsoft.com/office/drawing/2014/main" id="{0D3987AE-F69F-11E9-CEAF-F85EF84BE25A}"/>
              </a:ext>
            </a:extLst>
          </p:cNvPr>
          <p:cNvSpPr/>
          <p:nvPr/>
        </p:nvSpPr>
        <p:spPr>
          <a:xfrm>
            <a:off x="3905927" y="4604077"/>
            <a:ext cx="263484" cy="263484"/>
          </a:xfrm>
          <a:prstGeom prst="ellipse">
            <a:avLst/>
          </a:prstGeom>
          <a:solidFill>
            <a:srgbClr val="FFFF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0954EC62-7B9E-CA94-30C0-7C2A4D6E1ECF}"/>
              </a:ext>
            </a:extLst>
          </p:cNvPr>
          <p:cNvSpPr/>
          <p:nvPr/>
        </p:nvSpPr>
        <p:spPr>
          <a:xfrm>
            <a:off x="4233613" y="4604077"/>
            <a:ext cx="263484" cy="263484"/>
          </a:xfrm>
          <a:prstGeom prst="ellipse">
            <a:avLst/>
          </a:prstGeom>
          <a:solidFill>
            <a:srgbClr val="FFFF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161C8661-B9F6-6011-D437-ADE4FA0974C8}"/>
              </a:ext>
            </a:extLst>
          </p:cNvPr>
          <p:cNvSpPr/>
          <p:nvPr/>
        </p:nvSpPr>
        <p:spPr>
          <a:xfrm>
            <a:off x="4561299" y="4604077"/>
            <a:ext cx="263484" cy="263484"/>
          </a:xfrm>
          <a:prstGeom prst="ellipse">
            <a:avLst/>
          </a:prstGeom>
          <a:solidFill>
            <a:srgbClr val="FFFF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D63AE868-E88D-8D10-BF71-AD6339746991}"/>
              </a:ext>
            </a:extLst>
          </p:cNvPr>
          <p:cNvSpPr/>
          <p:nvPr/>
        </p:nvSpPr>
        <p:spPr>
          <a:xfrm>
            <a:off x="4888985" y="4604077"/>
            <a:ext cx="263484" cy="263484"/>
          </a:xfrm>
          <a:prstGeom prst="ellipse">
            <a:avLst/>
          </a:prstGeom>
          <a:solidFill>
            <a:srgbClr val="FFFF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B3C98125-B284-CC71-8478-733AB613BC1A}"/>
              </a:ext>
            </a:extLst>
          </p:cNvPr>
          <p:cNvSpPr/>
          <p:nvPr/>
        </p:nvSpPr>
        <p:spPr>
          <a:xfrm>
            <a:off x="5208719" y="4604077"/>
            <a:ext cx="263484" cy="263484"/>
          </a:xfrm>
          <a:prstGeom prst="ellipse">
            <a:avLst/>
          </a:prstGeom>
          <a:solidFill>
            <a:srgbClr val="FFFF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00C92BCB-0B02-DCFE-C9C3-9E7AB7654497}"/>
              </a:ext>
            </a:extLst>
          </p:cNvPr>
          <p:cNvSpPr/>
          <p:nvPr/>
        </p:nvSpPr>
        <p:spPr>
          <a:xfrm>
            <a:off x="3913879" y="4926814"/>
            <a:ext cx="263484" cy="263484"/>
          </a:xfrm>
          <a:prstGeom prst="ellipse">
            <a:avLst/>
          </a:prstGeom>
          <a:solidFill>
            <a:srgbClr val="00B0F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76693075-1C98-C510-1586-8882B6DDEEEA}"/>
              </a:ext>
            </a:extLst>
          </p:cNvPr>
          <p:cNvSpPr/>
          <p:nvPr/>
        </p:nvSpPr>
        <p:spPr>
          <a:xfrm>
            <a:off x="4241565" y="4926814"/>
            <a:ext cx="263484" cy="263484"/>
          </a:xfrm>
          <a:prstGeom prst="ellipse">
            <a:avLst/>
          </a:prstGeom>
          <a:solidFill>
            <a:srgbClr val="00B0F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3FE67C00-A682-C340-8499-EA6FA7464ECA}"/>
              </a:ext>
            </a:extLst>
          </p:cNvPr>
          <p:cNvSpPr/>
          <p:nvPr/>
        </p:nvSpPr>
        <p:spPr>
          <a:xfrm>
            <a:off x="4569251" y="4926814"/>
            <a:ext cx="263484" cy="263484"/>
          </a:xfrm>
          <a:prstGeom prst="ellipse">
            <a:avLst/>
          </a:prstGeom>
          <a:solidFill>
            <a:srgbClr val="00B0F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BE3A5A45-199F-BA7D-FB83-5A472BD7F507}"/>
              </a:ext>
            </a:extLst>
          </p:cNvPr>
          <p:cNvSpPr/>
          <p:nvPr/>
        </p:nvSpPr>
        <p:spPr>
          <a:xfrm>
            <a:off x="4888985" y="4926814"/>
            <a:ext cx="263484" cy="263484"/>
          </a:xfrm>
          <a:prstGeom prst="ellipse">
            <a:avLst/>
          </a:prstGeom>
          <a:solidFill>
            <a:srgbClr val="00B0F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3D9B959-85F3-8588-E0A2-D61996CC834B}"/>
              </a:ext>
            </a:extLst>
          </p:cNvPr>
          <p:cNvCxnSpPr>
            <a:cxnSpLocks/>
          </p:cNvCxnSpPr>
          <p:nvPr/>
        </p:nvCxnSpPr>
        <p:spPr>
          <a:xfrm flipH="1">
            <a:off x="3880081" y="4586145"/>
            <a:ext cx="320619" cy="323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BC1C88BB-7978-7754-A9DD-966D700EA2FB}"/>
              </a:ext>
            </a:extLst>
          </p:cNvPr>
          <p:cNvCxnSpPr>
            <a:cxnSpLocks/>
          </p:cNvCxnSpPr>
          <p:nvPr/>
        </p:nvCxnSpPr>
        <p:spPr>
          <a:xfrm flipH="1">
            <a:off x="4207767" y="4586145"/>
            <a:ext cx="327686" cy="3141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4E272DC-DE31-BF22-4EA5-06DCFD22496B}"/>
              </a:ext>
            </a:extLst>
          </p:cNvPr>
          <p:cNvCxnSpPr>
            <a:cxnSpLocks/>
          </p:cNvCxnSpPr>
          <p:nvPr/>
        </p:nvCxnSpPr>
        <p:spPr>
          <a:xfrm flipH="1">
            <a:off x="4535453" y="4586145"/>
            <a:ext cx="315363" cy="3110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Oval 81">
            <a:extLst>
              <a:ext uri="{FF2B5EF4-FFF2-40B4-BE49-F238E27FC236}">
                <a16:creationId xmlns:a16="http://schemas.microsoft.com/office/drawing/2014/main" id="{4780A13A-E1CE-1F72-6AD6-FC22EE3EE4EB}"/>
              </a:ext>
            </a:extLst>
          </p:cNvPr>
          <p:cNvSpPr/>
          <p:nvPr/>
        </p:nvSpPr>
        <p:spPr>
          <a:xfrm>
            <a:off x="5208719" y="4935481"/>
            <a:ext cx="263484" cy="263484"/>
          </a:xfrm>
          <a:prstGeom prst="ellipse">
            <a:avLst/>
          </a:prstGeom>
          <a:solidFill>
            <a:srgbClr val="FF0000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4814B10-EB5C-C4DA-7116-B2D0D877C207}"/>
              </a:ext>
            </a:extLst>
          </p:cNvPr>
          <p:cNvCxnSpPr>
            <a:cxnSpLocks/>
          </p:cNvCxnSpPr>
          <p:nvPr/>
        </p:nvCxnSpPr>
        <p:spPr>
          <a:xfrm flipH="1">
            <a:off x="4860369" y="4585018"/>
            <a:ext cx="318133" cy="3244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DA3EF56E-DD0E-0BCA-648C-678CB3B77607}"/>
              </a:ext>
            </a:extLst>
          </p:cNvPr>
          <p:cNvCxnSpPr>
            <a:cxnSpLocks/>
          </p:cNvCxnSpPr>
          <p:nvPr/>
        </p:nvCxnSpPr>
        <p:spPr>
          <a:xfrm flipH="1">
            <a:off x="5188055" y="4589056"/>
            <a:ext cx="297811" cy="3204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9CDF87A-B162-D21B-056B-69684CD4F1CD}"/>
              </a:ext>
            </a:extLst>
          </p:cNvPr>
          <p:cNvCxnSpPr>
            <a:cxnSpLocks/>
          </p:cNvCxnSpPr>
          <p:nvPr/>
        </p:nvCxnSpPr>
        <p:spPr>
          <a:xfrm flipH="1">
            <a:off x="3876012" y="4910207"/>
            <a:ext cx="320619" cy="323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81C2D5AB-EC97-88FF-13AB-D37869EF527C}"/>
              </a:ext>
            </a:extLst>
          </p:cNvPr>
          <p:cNvCxnSpPr>
            <a:cxnSpLocks/>
          </p:cNvCxnSpPr>
          <p:nvPr/>
        </p:nvCxnSpPr>
        <p:spPr>
          <a:xfrm flipH="1">
            <a:off x="4203698" y="4910207"/>
            <a:ext cx="327686" cy="3141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1CD08962-73F6-40BB-563B-C273D83078C3}"/>
              </a:ext>
            </a:extLst>
          </p:cNvPr>
          <p:cNvCxnSpPr>
            <a:cxnSpLocks/>
          </p:cNvCxnSpPr>
          <p:nvPr/>
        </p:nvCxnSpPr>
        <p:spPr>
          <a:xfrm flipH="1">
            <a:off x="4531384" y="4910207"/>
            <a:ext cx="315363" cy="3110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D7031ECD-0D30-E62D-9062-68E11382BFA5}"/>
              </a:ext>
            </a:extLst>
          </p:cNvPr>
          <p:cNvCxnSpPr>
            <a:cxnSpLocks/>
          </p:cNvCxnSpPr>
          <p:nvPr/>
        </p:nvCxnSpPr>
        <p:spPr>
          <a:xfrm flipH="1">
            <a:off x="4856300" y="4909080"/>
            <a:ext cx="318133" cy="3244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73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12" grpId="0"/>
      <p:bldP spid="13" grpId="0"/>
      <p:bldP spid="7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55" grpId="0" animBg="1"/>
      <p:bldP spid="56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8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B1CABD-2C63-7DE0-1592-673393209D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C52B087E-6339-EB46-94EC-8D9A3D0DC79C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45DA37AD-EC2E-8F78-B8E5-D325027837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77F7715-05B5-3C55-2CE1-716A9F5157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73C9C77-3A69-131A-BBB2-DE49268B8CFC}"/>
              </a:ext>
            </a:extLst>
          </p:cNvPr>
          <p:cNvSpPr txBox="1"/>
          <p:nvPr/>
        </p:nvSpPr>
        <p:spPr>
          <a:xfrm>
            <a:off x="729341" y="1859340"/>
            <a:ext cx="996042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600" b="1" dirty="0">
                <a:solidFill>
                  <a:srgbClr val="A730E1"/>
                </a:solidFill>
                <a:effectLst/>
              </a:rPr>
              <a:t>Level 2 problems</a:t>
            </a:r>
            <a:endParaRPr lang="en-GB" sz="9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23978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7FE08C-58BF-4415-082F-C95FB130FC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959CA54-4EC3-0687-CD44-BCE178C0ACEE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EAF0B22E-34B9-8204-1123-D825922C13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F91AB3E-2AFD-8204-047C-FA7F53FEBD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C49D71F-6E1B-B275-6E48-236F81E02626}"/>
              </a:ext>
            </a:extLst>
          </p:cNvPr>
          <p:cNvSpPr txBox="1"/>
          <p:nvPr/>
        </p:nvSpPr>
        <p:spPr>
          <a:xfrm>
            <a:off x="1322616" y="754411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My turn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8A11DD-61A3-52D4-0BB0-E6F0D5EC0433}"/>
              </a:ext>
            </a:extLst>
          </p:cNvPr>
          <p:cNvSpPr txBox="1"/>
          <p:nvPr/>
        </p:nvSpPr>
        <p:spPr>
          <a:xfrm>
            <a:off x="6765473" y="754411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Your turn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EC1236E-7F5D-5BD1-5F89-7E3C46F9BFD6}"/>
              </a:ext>
            </a:extLst>
          </p:cNvPr>
          <p:cNvCxnSpPr/>
          <p:nvPr/>
        </p:nvCxnSpPr>
        <p:spPr>
          <a:xfrm>
            <a:off x="5900058" y="1153885"/>
            <a:ext cx="0" cy="447402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81CD05B-2F53-4816-546C-8B5711645D9C}"/>
              </a:ext>
            </a:extLst>
          </p:cNvPr>
          <p:cNvSpPr txBox="1"/>
          <p:nvPr/>
        </p:nvSpPr>
        <p:spPr>
          <a:xfrm>
            <a:off x="556259" y="1393369"/>
            <a:ext cx="50825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entury Gothic" panose="020B0502020202020204" pitchFamily="34" charset="0"/>
              </a:rPr>
              <a:t>Seb, Kat and Flo have 54 marbles altogether.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Seb has 13 marbles.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Kat has double the number of marbles Seb has.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How many marbles does Flo have?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E82D3C6-8AF9-DCBE-8D8D-DDF6C5D5C035}"/>
                  </a:ext>
                </a:extLst>
              </p:cNvPr>
              <p:cNvSpPr txBox="1"/>
              <p:nvPr/>
            </p:nvSpPr>
            <p:spPr>
              <a:xfrm>
                <a:off x="556259" y="2545492"/>
                <a:ext cx="5082521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1: Work out how many marbles Kat has.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Double 13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26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2: Add together Seb and Kat’s marbles.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13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26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39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3: Subtract from the total.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54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39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15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E82D3C6-8AF9-DCBE-8D8D-DDF6C5D5C0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59" y="2545492"/>
                <a:ext cx="5082521" cy="1569660"/>
              </a:xfrm>
              <a:prstGeom prst="rect">
                <a:avLst/>
              </a:prstGeom>
              <a:blipFill>
                <a:blip r:embed="rId4"/>
                <a:stretch>
                  <a:fillRect l="-600" t="-1167" b="-42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95CCC53E-3EFF-6B29-D0EF-93C468ED966B}"/>
              </a:ext>
            </a:extLst>
          </p:cNvPr>
          <p:cNvSpPr txBox="1"/>
          <p:nvPr/>
        </p:nvSpPr>
        <p:spPr>
          <a:xfrm>
            <a:off x="6291948" y="1393368"/>
            <a:ext cx="51380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entury Gothic" panose="020B0502020202020204" pitchFamily="34" charset="0"/>
              </a:rPr>
              <a:t>Seb, Kat and Flo have 85 marbles altogether.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Seb has 21 marbles.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Kat has double the number of marbles Seb has.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How many marbles does Flo have?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67C54F-E24E-34BA-1C66-0035E8801694}"/>
              </a:ext>
            </a:extLst>
          </p:cNvPr>
          <p:cNvSpPr txBox="1"/>
          <p:nvPr/>
        </p:nvSpPr>
        <p:spPr>
          <a:xfrm>
            <a:off x="3690264" y="5349873"/>
            <a:ext cx="2601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Flo has 15 marbles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0B3737D-EA0A-4B69-B64F-7B9B2E9CC1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509986"/>
              </p:ext>
            </p:extLst>
          </p:nvPr>
        </p:nvGraphicFramePr>
        <p:xfrm>
          <a:off x="1130769" y="4917538"/>
          <a:ext cx="1804138" cy="27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2069">
                  <a:extLst>
                    <a:ext uri="{9D8B030D-6E8A-4147-A177-3AD203B41FA5}">
                      <a16:colId xmlns:a16="http://schemas.microsoft.com/office/drawing/2014/main" val="1406282612"/>
                    </a:ext>
                  </a:extLst>
                </a:gridCol>
                <a:gridCol w="902069">
                  <a:extLst>
                    <a:ext uri="{9D8B030D-6E8A-4147-A177-3AD203B41FA5}">
                      <a16:colId xmlns:a16="http://schemas.microsoft.com/office/drawing/2014/main" val="2017910501"/>
                    </a:ext>
                  </a:extLst>
                </a:gridCol>
              </a:tblGrid>
              <a:tr h="263165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197057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3C5560B-101F-23DD-0379-67B28021DB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613417"/>
              </p:ext>
            </p:extLst>
          </p:nvPr>
        </p:nvGraphicFramePr>
        <p:xfrm>
          <a:off x="1130769" y="4542501"/>
          <a:ext cx="902069" cy="263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2069">
                  <a:extLst>
                    <a:ext uri="{9D8B030D-6E8A-4147-A177-3AD203B41FA5}">
                      <a16:colId xmlns:a16="http://schemas.microsoft.com/office/drawing/2014/main" val="1406282612"/>
                    </a:ext>
                  </a:extLst>
                </a:gridCol>
              </a:tblGrid>
              <a:tr h="263165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1970577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908B4AC1-C44A-11D9-64E7-31AD0B91A9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532023"/>
              </p:ext>
            </p:extLst>
          </p:nvPr>
        </p:nvGraphicFramePr>
        <p:xfrm>
          <a:off x="1130769" y="5331585"/>
          <a:ext cx="664358" cy="263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4358">
                  <a:extLst>
                    <a:ext uri="{9D8B030D-6E8A-4147-A177-3AD203B41FA5}">
                      <a16:colId xmlns:a16="http://schemas.microsoft.com/office/drawing/2014/main" val="1406282612"/>
                    </a:ext>
                  </a:extLst>
                </a:gridCol>
              </a:tblGrid>
              <a:tr h="263165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?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1970577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0D366D2B-2CD1-0EBC-949B-44F55717B322}"/>
              </a:ext>
            </a:extLst>
          </p:cNvPr>
          <p:cNvSpPr txBox="1"/>
          <p:nvPr/>
        </p:nvSpPr>
        <p:spPr>
          <a:xfrm>
            <a:off x="556259" y="4485436"/>
            <a:ext cx="625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Seb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992DF5-CE69-C198-75BB-78572E5E0710}"/>
              </a:ext>
            </a:extLst>
          </p:cNvPr>
          <p:cNvSpPr txBox="1"/>
          <p:nvPr/>
        </p:nvSpPr>
        <p:spPr>
          <a:xfrm>
            <a:off x="556259" y="4866452"/>
            <a:ext cx="625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Kat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F69D6F0-B096-F1D9-2A36-90B6BAE14060}"/>
              </a:ext>
            </a:extLst>
          </p:cNvPr>
          <p:cNvSpPr txBox="1"/>
          <p:nvPr/>
        </p:nvSpPr>
        <p:spPr>
          <a:xfrm>
            <a:off x="556259" y="5282438"/>
            <a:ext cx="625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Flo</a:t>
            </a: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98EB8936-C46E-CFD4-34C9-647FF5FFAD5D}"/>
              </a:ext>
            </a:extLst>
          </p:cNvPr>
          <p:cNvSpPr/>
          <p:nvPr/>
        </p:nvSpPr>
        <p:spPr>
          <a:xfrm>
            <a:off x="2973275" y="4542501"/>
            <a:ext cx="148361" cy="1052249"/>
          </a:xfrm>
          <a:prstGeom prst="rightBrace">
            <a:avLst>
              <a:gd name="adj1" fmla="val 136135"/>
              <a:gd name="adj2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600">
              <a:latin typeface="Century Gothic" panose="020B0502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4725275-18A3-884E-DCE4-52E60811312A}"/>
              </a:ext>
            </a:extLst>
          </p:cNvPr>
          <p:cNvSpPr txBox="1"/>
          <p:nvPr/>
        </p:nvSpPr>
        <p:spPr>
          <a:xfrm>
            <a:off x="3082387" y="4909812"/>
            <a:ext cx="625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54</a:t>
            </a:r>
          </a:p>
        </p:txBody>
      </p:sp>
    </p:spTree>
    <p:extLst>
      <p:ext uri="{BB962C8B-B14F-4D97-AF65-F5344CB8AC3E}">
        <p14:creationId xmlns:p14="http://schemas.microsoft.com/office/powerpoint/2010/main" val="990829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/>
      <p:bldP spid="13" grpId="0"/>
      <p:bldP spid="16" grpId="0"/>
      <p:bldP spid="17" grpId="0"/>
      <p:bldP spid="18" grpId="0"/>
      <p:bldP spid="19" grpId="0" animBg="1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752E82-9AA5-C5D4-18AD-652577C8F2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40A3A99A-8696-1F5A-5E0B-AA47E8D00B56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119E0BE7-DA77-49AE-A2AE-1AAC6C6622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AD63801-181A-9F34-6DAD-6C39E60D52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01846F0-3628-D979-C2EA-F2651FC385F5}"/>
              </a:ext>
            </a:extLst>
          </p:cNvPr>
          <p:cNvSpPr txBox="1"/>
          <p:nvPr/>
        </p:nvSpPr>
        <p:spPr>
          <a:xfrm>
            <a:off x="1322616" y="743525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My turn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28B906-429C-04D0-861E-DD3FE7BAC37E}"/>
              </a:ext>
            </a:extLst>
          </p:cNvPr>
          <p:cNvSpPr txBox="1"/>
          <p:nvPr/>
        </p:nvSpPr>
        <p:spPr>
          <a:xfrm>
            <a:off x="6765473" y="743525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Your turn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201BBF1-A063-2ED4-3C79-83E586DA848F}"/>
              </a:ext>
            </a:extLst>
          </p:cNvPr>
          <p:cNvCxnSpPr/>
          <p:nvPr/>
        </p:nvCxnSpPr>
        <p:spPr>
          <a:xfrm>
            <a:off x="5900058" y="1240971"/>
            <a:ext cx="0" cy="447402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E0A19EE-F0AF-73A0-F767-64698BD20889}"/>
              </a:ext>
            </a:extLst>
          </p:cNvPr>
          <p:cNvSpPr txBox="1"/>
          <p:nvPr/>
        </p:nvSpPr>
        <p:spPr>
          <a:xfrm>
            <a:off x="556259" y="1382483"/>
            <a:ext cx="4840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entury Gothic" panose="020B0502020202020204" pitchFamily="34" charset="0"/>
              </a:rPr>
              <a:t>Zain has six coins in his hand that total 74p.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He has three 20p coins and one 10p coin.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What are the other two coins?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1866006-C9CC-D7CA-17A0-97753A2ED7E4}"/>
                  </a:ext>
                </a:extLst>
              </p:cNvPr>
              <p:cNvSpPr txBox="1"/>
              <p:nvPr/>
            </p:nvSpPr>
            <p:spPr>
              <a:xfrm>
                <a:off x="556260" y="2368349"/>
                <a:ext cx="4789708" cy="2062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1: Work out the total of the given coins.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20p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20p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20p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10p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70p</a:t>
                </a:r>
              </a:p>
              <a:p>
                <a:endParaRPr lang="en-GB" sz="1600" i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2: Subtract from the total.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74p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70p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4p</a:t>
                </a:r>
              </a:p>
              <a:p>
                <a:endParaRPr lang="en-GB" sz="1600" i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3: Find the coins that make the amount.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4p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2p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2p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1866006-C9CC-D7CA-17A0-97753A2ED7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" y="2368349"/>
                <a:ext cx="4789708" cy="2062103"/>
              </a:xfrm>
              <a:prstGeom prst="rect">
                <a:avLst/>
              </a:prstGeom>
              <a:blipFill>
                <a:blip r:embed="rId4"/>
                <a:stretch>
                  <a:fillRect l="-636" t="-888" b="-29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8C613417-7EB5-3437-2F34-45C80B1512D2}"/>
              </a:ext>
            </a:extLst>
          </p:cNvPr>
          <p:cNvSpPr txBox="1"/>
          <p:nvPr/>
        </p:nvSpPr>
        <p:spPr>
          <a:xfrm>
            <a:off x="6291948" y="1382482"/>
            <a:ext cx="51380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entury Gothic" panose="020B0502020202020204" pitchFamily="34" charset="0"/>
              </a:rPr>
              <a:t>Zain has six coins in his hand that total 77p.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He has three 5p coins and one 50p coin.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What are the other two coins?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16EFD2-BA56-C85F-8D0E-A3160DEA0BF7}"/>
              </a:ext>
            </a:extLst>
          </p:cNvPr>
          <p:cNvSpPr txBox="1"/>
          <p:nvPr/>
        </p:nvSpPr>
        <p:spPr>
          <a:xfrm>
            <a:off x="3298379" y="5184913"/>
            <a:ext cx="2601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Zain has two 2p coins.</a:t>
            </a:r>
          </a:p>
        </p:txBody>
      </p:sp>
    </p:spTree>
    <p:extLst>
      <p:ext uri="{BB962C8B-B14F-4D97-AF65-F5344CB8AC3E}">
        <p14:creationId xmlns:p14="http://schemas.microsoft.com/office/powerpoint/2010/main" val="1952236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16D8A3-9CE9-55D3-093C-58341324C3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B17F63E-4D32-C423-1181-FA7354E6407E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2FE25741-9D24-3920-EF20-297929C8D8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DB4B6D-43DB-33FF-02FC-4BB820C54E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760183-DC34-BBC9-C643-76C0A332C30E}"/>
              </a:ext>
            </a:extLst>
          </p:cNvPr>
          <p:cNvSpPr txBox="1"/>
          <p:nvPr/>
        </p:nvSpPr>
        <p:spPr>
          <a:xfrm>
            <a:off x="729341" y="1859340"/>
            <a:ext cx="996042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600" b="1" dirty="0">
                <a:solidFill>
                  <a:srgbClr val="A730E1"/>
                </a:solidFill>
                <a:effectLst/>
              </a:rPr>
              <a:t>Level 3 problems</a:t>
            </a:r>
            <a:endParaRPr lang="en-GB" sz="9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6422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0BBEF6-8E4A-9BE9-0324-7E21473771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4DD48DB8-C602-27B2-886F-06E07A40A7DC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9E572799-7AC8-238C-9F19-DE5DDDBB65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B501CDB-442F-05C4-251F-059714E956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1475D76-28E9-084F-FCF5-640B0F53A004}"/>
              </a:ext>
            </a:extLst>
          </p:cNvPr>
          <p:cNvSpPr txBox="1"/>
          <p:nvPr/>
        </p:nvSpPr>
        <p:spPr>
          <a:xfrm>
            <a:off x="1322616" y="885040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My turn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E5904DE-2664-14D7-731F-7A4434E419CF}"/>
              </a:ext>
            </a:extLst>
          </p:cNvPr>
          <p:cNvSpPr txBox="1"/>
          <p:nvPr/>
        </p:nvSpPr>
        <p:spPr>
          <a:xfrm>
            <a:off x="6765473" y="885040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Your turn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BB58CCF-1C6A-9B25-829E-DE38037DED9F}"/>
              </a:ext>
            </a:extLst>
          </p:cNvPr>
          <p:cNvCxnSpPr/>
          <p:nvPr/>
        </p:nvCxnSpPr>
        <p:spPr>
          <a:xfrm>
            <a:off x="5900058" y="1317171"/>
            <a:ext cx="0" cy="447402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C872E97-1166-2AD7-B825-EABC9C0072AB}"/>
              </a:ext>
            </a:extLst>
          </p:cNvPr>
          <p:cNvSpPr txBox="1"/>
          <p:nvPr/>
        </p:nvSpPr>
        <p:spPr>
          <a:xfrm>
            <a:off x="556259" y="1523998"/>
            <a:ext cx="5250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entury Gothic" panose="020B0502020202020204" pitchFamily="34" charset="0"/>
              </a:rPr>
              <a:t>Mr Khan bakes 41 cupcakes on Monday and 33 cupcakes on Tuesday.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He packs them in boxes that can hold 3 cupcakes.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How many boxes does he need?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16DBBE3-2C11-40A8-D55C-009864734F5C}"/>
                  </a:ext>
                </a:extLst>
              </p:cNvPr>
              <p:cNvSpPr txBox="1"/>
              <p:nvPr/>
            </p:nvSpPr>
            <p:spPr>
              <a:xfrm>
                <a:off x="556259" y="2875624"/>
                <a:ext cx="4951909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1: Work out how many cupcakes altogether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41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33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74</a:t>
                </a:r>
              </a:p>
              <a:p>
                <a:endParaRPr lang="en-GB" sz="1600" i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2: Divide the total</a:t>
                </a: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74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3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 24 r 2</a:t>
                </a:r>
              </a:p>
              <a:p>
                <a:endParaRPr lang="en-GB" sz="1600" i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  <a:p>
                <a:r>
                  <a:rPr lang="en-GB" sz="1600" i="1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Step 3: If there is a remainder, decide if you need an extra box or not</a:t>
                </a:r>
              </a:p>
              <a:p>
                <a:endParaRPr lang="en-GB" sz="1600" i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16DBBE3-2C11-40A8-D55C-009864734F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59" y="2875624"/>
                <a:ext cx="4951909" cy="2554545"/>
              </a:xfrm>
              <a:prstGeom prst="rect">
                <a:avLst/>
              </a:prstGeom>
              <a:blipFill>
                <a:blip r:embed="rId4"/>
                <a:stretch>
                  <a:fillRect l="-615" t="-7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9EBCA79D-0E36-AA4C-A526-71C16D14765D}"/>
              </a:ext>
            </a:extLst>
          </p:cNvPr>
          <p:cNvSpPr txBox="1"/>
          <p:nvPr/>
        </p:nvSpPr>
        <p:spPr>
          <a:xfrm>
            <a:off x="6291947" y="1523997"/>
            <a:ext cx="52501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entury Gothic" panose="020B0502020202020204" pitchFamily="34" charset="0"/>
              </a:rPr>
              <a:t>Mr Khan bakes 54 cupcakes on Monday and 39 cupcakes on Tuesday.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He packs them in boxes that can hold 4 cupcakes.</a:t>
            </a:r>
          </a:p>
          <a:p>
            <a:r>
              <a:rPr lang="en-GB" sz="1600" dirty="0">
                <a:latin typeface="Century Gothic" panose="020B0502020202020204" pitchFamily="34" charset="0"/>
              </a:rPr>
              <a:t>How many boxes does he need?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36B9C1-CABB-AAE8-A5BA-E3B8D433DA57}"/>
              </a:ext>
            </a:extLst>
          </p:cNvPr>
          <p:cNvSpPr txBox="1"/>
          <p:nvPr/>
        </p:nvSpPr>
        <p:spPr>
          <a:xfrm>
            <a:off x="2956564" y="5335370"/>
            <a:ext cx="28019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baker need 25 boxes.</a:t>
            </a:r>
          </a:p>
        </p:txBody>
      </p:sp>
    </p:spTree>
    <p:extLst>
      <p:ext uri="{BB962C8B-B14F-4D97-AF65-F5344CB8AC3E}">
        <p14:creationId xmlns:p14="http://schemas.microsoft.com/office/powerpoint/2010/main" val="219818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1030</TotalTime>
  <Words>1590</Words>
  <Application>Microsoft Office PowerPoint</Application>
  <PresentationFormat>Widescreen</PresentationFormat>
  <Paragraphs>270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Aptos</vt:lpstr>
      <vt:lpstr>Aptos Display</vt:lpstr>
      <vt:lpstr>Arial</vt:lpstr>
      <vt:lpstr>Cambria Math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Caroline Hamilton</dc:creator>
  <cp:lastModifiedBy>Caroline Hamilton</cp:lastModifiedBy>
  <cp:revision>4</cp:revision>
  <dcterms:created xsi:type="dcterms:W3CDTF">2025-09-30T07:51:36Z</dcterms:created>
  <dcterms:modified xsi:type="dcterms:W3CDTF">2025-10-03T17:11:20Z</dcterms:modified>
</cp:coreProperties>
</file>